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5.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60" r:id="rId2"/>
    <p:sldMasterId id="2147483873" r:id="rId3"/>
    <p:sldMasterId id="2147483885" r:id="rId4"/>
    <p:sldMasterId id="2147483910" r:id="rId5"/>
    <p:sldMasterId id="2147483959" r:id="rId6"/>
    <p:sldMasterId id="2147483971" r:id="rId7"/>
    <p:sldMasterId id="2147484098" r:id="rId8"/>
    <p:sldMasterId id="2147484122" r:id="rId9"/>
    <p:sldMasterId id="2147484124" r:id="rId10"/>
    <p:sldMasterId id="2147484137" r:id="rId11"/>
    <p:sldMasterId id="2147484150" r:id="rId12"/>
    <p:sldMasterId id="2147484162" r:id="rId13"/>
    <p:sldMasterId id="2147484187" r:id="rId14"/>
    <p:sldMasterId id="2147484199" r:id="rId15"/>
    <p:sldMasterId id="2147484211" r:id="rId16"/>
    <p:sldMasterId id="2147484223" r:id="rId17"/>
    <p:sldMasterId id="2147484235" r:id="rId18"/>
    <p:sldMasterId id="2147484247" r:id="rId19"/>
    <p:sldMasterId id="2147484260" r:id="rId20"/>
  </p:sldMasterIdLst>
  <p:notesMasterIdLst>
    <p:notesMasterId r:id="rId123"/>
  </p:notesMasterIdLst>
  <p:sldIdLst>
    <p:sldId id="435" r:id="rId21"/>
    <p:sldId id="433" r:id="rId22"/>
    <p:sldId id="487" r:id="rId23"/>
    <p:sldId id="488" r:id="rId24"/>
    <p:sldId id="491" r:id="rId25"/>
    <p:sldId id="489" r:id="rId26"/>
    <p:sldId id="486" r:id="rId27"/>
    <p:sldId id="490" r:id="rId28"/>
    <p:sldId id="632" r:id="rId29"/>
    <p:sldId id="631" r:id="rId30"/>
    <p:sldId id="492" r:id="rId31"/>
    <p:sldId id="634" r:id="rId32"/>
    <p:sldId id="689" r:id="rId33"/>
    <p:sldId id="599" r:id="rId34"/>
    <p:sldId id="602" r:id="rId35"/>
    <p:sldId id="604" r:id="rId36"/>
    <p:sldId id="605" r:id="rId37"/>
    <p:sldId id="601" r:id="rId38"/>
    <p:sldId id="607" r:id="rId39"/>
    <p:sldId id="608" r:id="rId40"/>
    <p:sldId id="688" r:id="rId41"/>
    <p:sldId id="753" r:id="rId42"/>
    <p:sldId id="609" r:id="rId43"/>
    <p:sldId id="639" r:id="rId44"/>
    <p:sldId id="629" r:id="rId45"/>
    <p:sldId id="610" r:id="rId46"/>
    <p:sldId id="611" r:id="rId47"/>
    <p:sldId id="612" r:id="rId48"/>
    <p:sldId id="640" r:id="rId49"/>
    <p:sldId id="613" r:id="rId50"/>
    <p:sldId id="614" r:id="rId51"/>
    <p:sldId id="636" r:id="rId52"/>
    <p:sldId id="633" r:id="rId53"/>
    <p:sldId id="637" r:id="rId54"/>
    <p:sldId id="615" r:id="rId55"/>
    <p:sldId id="616" r:id="rId56"/>
    <p:sldId id="617" r:id="rId57"/>
    <p:sldId id="618" r:id="rId58"/>
    <p:sldId id="619" r:id="rId59"/>
    <p:sldId id="620" r:id="rId60"/>
    <p:sldId id="621" r:id="rId61"/>
    <p:sldId id="622" r:id="rId62"/>
    <p:sldId id="635" r:id="rId63"/>
    <p:sldId id="623" r:id="rId64"/>
    <p:sldId id="625" r:id="rId65"/>
    <p:sldId id="641" r:id="rId66"/>
    <p:sldId id="628" r:id="rId67"/>
    <p:sldId id="696" r:id="rId68"/>
    <p:sldId id="647" r:id="rId69"/>
    <p:sldId id="695" r:id="rId70"/>
    <p:sldId id="649" r:id="rId71"/>
    <p:sldId id="650" r:id="rId72"/>
    <p:sldId id="694" r:id="rId73"/>
    <p:sldId id="652" r:id="rId74"/>
    <p:sldId id="693" r:id="rId75"/>
    <p:sldId id="655" r:id="rId76"/>
    <p:sldId id="653" r:id="rId77"/>
    <p:sldId id="656" r:id="rId78"/>
    <p:sldId id="657" r:id="rId79"/>
    <p:sldId id="658" r:id="rId80"/>
    <p:sldId id="659" r:id="rId81"/>
    <p:sldId id="552" r:id="rId82"/>
    <p:sldId id="661" r:id="rId83"/>
    <p:sldId id="642" r:id="rId84"/>
    <p:sldId id="662" r:id="rId85"/>
    <p:sldId id="663" r:id="rId86"/>
    <p:sldId id="664" r:id="rId87"/>
    <p:sldId id="665" r:id="rId88"/>
    <p:sldId id="666" r:id="rId89"/>
    <p:sldId id="667" r:id="rId90"/>
    <p:sldId id="643" r:id="rId91"/>
    <p:sldId id="668" r:id="rId92"/>
    <p:sldId id="755" r:id="rId93"/>
    <p:sldId id="687" r:id="rId94"/>
    <p:sldId id="752" r:id="rId95"/>
    <p:sldId id="670" r:id="rId96"/>
    <p:sldId id="671" r:id="rId97"/>
    <p:sldId id="672" r:id="rId98"/>
    <p:sldId id="673" r:id="rId99"/>
    <p:sldId id="674" r:id="rId100"/>
    <p:sldId id="677" r:id="rId101"/>
    <p:sldId id="678" r:id="rId102"/>
    <p:sldId id="679" r:id="rId103"/>
    <p:sldId id="680" r:id="rId104"/>
    <p:sldId id="681" r:id="rId105"/>
    <p:sldId id="754" r:id="rId106"/>
    <p:sldId id="594" r:id="rId107"/>
    <p:sldId id="595" r:id="rId108"/>
    <p:sldId id="682" r:id="rId109"/>
    <p:sldId id="683" r:id="rId110"/>
    <p:sldId id="493" r:id="rId111"/>
    <p:sldId id="494" r:id="rId112"/>
    <p:sldId id="686" r:id="rId113"/>
    <p:sldId id="750" r:id="rId114"/>
    <p:sldId id="496" r:id="rId115"/>
    <p:sldId id="497" r:id="rId116"/>
    <p:sldId id="745" r:id="rId117"/>
    <p:sldId id="746" r:id="rId118"/>
    <p:sldId id="495" r:id="rId119"/>
    <p:sldId id="596" r:id="rId120"/>
    <p:sldId id="320" r:id="rId121"/>
    <p:sldId id="345"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6" autoAdjust="0"/>
    <p:restoredTop sz="74738" autoAdjust="0"/>
  </p:normalViewPr>
  <p:slideViewPr>
    <p:cSldViewPr snapToGrid="0" snapToObjects="1">
      <p:cViewPr varScale="1">
        <p:scale>
          <a:sx n="81" d="100"/>
          <a:sy n="81" d="100"/>
        </p:scale>
        <p:origin x="200" y="736"/>
      </p:cViewPr>
      <p:guideLst>
        <p:guide orient="horz" pos="2160"/>
        <p:guide pos="2880"/>
      </p:guideLst>
    </p:cSldViewPr>
  </p:slideViewPr>
  <p:outlineViewPr>
    <p:cViewPr>
      <p:scale>
        <a:sx n="33" d="100"/>
        <a:sy n="33" d="100"/>
      </p:scale>
      <p:origin x="0" y="1080"/>
    </p:cViewPr>
    <p:sldLst>
      <p:sld r:id="rId1" collapse="1"/>
    </p:sldLst>
  </p:outlineViewPr>
  <p:notesTextViewPr>
    <p:cViewPr>
      <p:scale>
        <a:sx n="100" d="100"/>
        <a:sy n="100" d="100"/>
      </p:scale>
      <p:origin x="0" y="0"/>
    </p:cViewPr>
  </p:notesTextViewPr>
  <p:sorterViewPr>
    <p:cViewPr varScale="1">
      <p:scale>
        <a:sx n="50" d="100"/>
        <a:sy n="50" d="100"/>
      </p:scale>
      <p:origin x="0" y="92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presProps" Target="pres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1"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6/16/22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14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BC0D7DE-F090-A340-BA13-54A71799DA07}" type="slidenum">
              <a:rPr lang="en-US" sz="1200">
                <a:solidFill>
                  <a:srgbClr val="000000"/>
                </a:solidFill>
              </a:rPr>
              <a:pPr/>
              <a:t>17</a:t>
            </a:fld>
            <a:endParaRPr lang="en-US" sz="1200">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7667F9-7256-A041-87B0-076F7F9CF8DE}" type="slidenum">
              <a:rPr lang="en-US" sz="1200">
                <a:solidFill>
                  <a:prstClr val="black"/>
                </a:solidFill>
              </a:rPr>
              <a:pPr eaLnBrk="1" hangingPunct="1"/>
              <a:t>18</a:t>
            </a:fld>
            <a:endParaRPr lang="en-US" sz="1200">
              <a:solidFill>
                <a:prstClr val="black"/>
              </a:solidFill>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E4D769-427C-C047-89E8-B51FB7A112AB}" type="slidenum">
              <a:rPr lang="en-US" sz="1200">
                <a:solidFill>
                  <a:srgbClr val="000000"/>
                </a:solidFill>
              </a:rPr>
              <a:pPr eaLnBrk="1" hangingPunct="1"/>
              <a:t>20</a:t>
            </a:fld>
            <a:endParaRPr lang="en-US" sz="1200">
              <a:solidFill>
                <a:srgbClr val="000000"/>
              </a:solidFill>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8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24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9A5C09-EE55-FB41-80B7-4ED2FCC873A8}" type="slidenum">
              <a:rPr lang="en-US" sz="1200">
                <a:solidFill>
                  <a:srgbClr val="000000"/>
                </a:solidFill>
                <a:latin typeface="Comic Sans MS" charset="0"/>
              </a:rPr>
              <a:pPr eaLnBrk="1" hangingPunct="1"/>
              <a:t>25</a:t>
            </a:fld>
            <a:endParaRPr lang="en-US" sz="1200">
              <a:solidFill>
                <a:srgbClr val="000000"/>
              </a:solidFill>
              <a:latin typeface="Comic Sans MS" charset="0"/>
            </a:endParaRPr>
          </a:p>
        </p:txBody>
      </p:sp>
      <p:sp>
        <p:nvSpPr>
          <p:cNvPr id="86018" name="Rectangle 2"/>
          <p:cNvSpPr>
            <a:spLocks noGrp="1" noRot="1" noChangeAspect="1" noChangeArrowheads="1"/>
          </p:cNvSpPr>
          <p:nvPr>
            <p:ph type="sldImg"/>
          </p:nvPr>
        </p:nvSpPr>
        <p:spPr>
          <a:xfrm>
            <a:off x="1131888" y="703263"/>
            <a:ext cx="4586287" cy="3440112"/>
          </a:xfrm>
          <a:solidFill>
            <a:srgbClr val="FFFFFF"/>
          </a:solidFill>
          <a:ln/>
        </p:spPr>
      </p:sp>
      <p:sp>
        <p:nvSpPr>
          <p:cNvPr id="86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775C5-61BB-7C46-8A54-1E255AE5EAB5}" type="slidenum">
              <a:rPr lang="en-US" sz="1200">
                <a:solidFill>
                  <a:srgbClr val="000000"/>
                </a:solidFill>
                <a:latin typeface="Comic Sans MS" charset="0"/>
              </a:rPr>
              <a:pPr eaLnBrk="1" hangingPunct="1"/>
              <a:t>26</a:t>
            </a:fld>
            <a:endParaRPr lang="en-US" sz="1200">
              <a:solidFill>
                <a:srgbClr val="000000"/>
              </a:solidFill>
              <a:latin typeface="Comic Sans MS" charset="0"/>
            </a:endParaRPr>
          </a:p>
        </p:txBody>
      </p:sp>
      <p:sp>
        <p:nvSpPr>
          <p:cNvPr id="81922" name="Rectangle 2"/>
          <p:cNvSpPr>
            <a:spLocks noGrp="1" noRot="1" noChangeAspect="1" noChangeArrowheads="1"/>
          </p:cNvSpPr>
          <p:nvPr>
            <p:ph type="sldImg"/>
          </p:nvPr>
        </p:nvSpPr>
        <p:spPr>
          <a:xfrm>
            <a:off x="1131888" y="703263"/>
            <a:ext cx="4586287" cy="3440112"/>
          </a:xfrm>
          <a:solidFill>
            <a:srgbClr val="FFFFFF"/>
          </a:solidFill>
          <a:ln/>
        </p:spPr>
      </p:sp>
      <p:sp>
        <p:nvSpPr>
          <p:cNvPr id="8192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C71BA-37F5-1944-B17F-DEFBF67FC329}" type="slidenum">
              <a:rPr lang="en-US" sz="1200">
                <a:solidFill>
                  <a:srgbClr val="000000"/>
                </a:solidFill>
                <a:latin typeface="Comic Sans MS" charset="0"/>
              </a:rPr>
              <a:pPr eaLnBrk="1" hangingPunct="1"/>
              <a:t>27</a:t>
            </a:fld>
            <a:endParaRPr lang="en-US" sz="1200">
              <a:solidFill>
                <a:srgbClr val="000000"/>
              </a:solidFill>
              <a:latin typeface="Comic Sans MS" charset="0"/>
            </a:endParaRPr>
          </a:p>
        </p:txBody>
      </p:sp>
      <p:sp>
        <p:nvSpPr>
          <p:cNvPr id="83970" name="Rectangle 2"/>
          <p:cNvSpPr>
            <a:spLocks noGrp="1" noRot="1" noChangeAspect="1" noChangeArrowheads="1"/>
          </p:cNvSpPr>
          <p:nvPr>
            <p:ph type="sldImg"/>
          </p:nvPr>
        </p:nvSpPr>
        <p:spPr>
          <a:xfrm>
            <a:off x="1131888" y="703263"/>
            <a:ext cx="4586287" cy="3440112"/>
          </a:xfrm>
          <a:solidFill>
            <a:srgbClr val="FFFFFF"/>
          </a:solidFill>
          <a:ln/>
        </p:spPr>
      </p:sp>
      <p:sp>
        <p:nvSpPr>
          <p:cNvPr id="8397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9A5C09-EE55-FB41-80B7-4ED2FCC873A8}" type="slidenum">
              <a:rPr lang="en-US" sz="1200">
                <a:solidFill>
                  <a:srgbClr val="000000"/>
                </a:solidFill>
                <a:latin typeface="Comic Sans MS" charset="0"/>
              </a:rPr>
              <a:pPr eaLnBrk="1" hangingPunct="1"/>
              <a:t>28</a:t>
            </a:fld>
            <a:endParaRPr lang="en-US" sz="1200">
              <a:solidFill>
                <a:srgbClr val="000000"/>
              </a:solidFill>
              <a:latin typeface="Comic Sans MS" charset="0"/>
            </a:endParaRPr>
          </a:p>
        </p:txBody>
      </p:sp>
      <p:sp>
        <p:nvSpPr>
          <p:cNvPr id="86018" name="Rectangle 2"/>
          <p:cNvSpPr>
            <a:spLocks noGrp="1" noRot="1" noChangeAspect="1" noChangeArrowheads="1"/>
          </p:cNvSpPr>
          <p:nvPr>
            <p:ph type="sldImg"/>
          </p:nvPr>
        </p:nvSpPr>
        <p:spPr>
          <a:xfrm>
            <a:off x="1131888" y="703263"/>
            <a:ext cx="4586287" cy="3440112"/>
          </a:xfrm>
          <a:solidFill>
            <a:srgbClr val="FFFFFF"/>
          </a:solidFill>
          <a:ln/>
        </p:spPr>
      </p:sp>
      <p:sp>
        <p:nvSpPr>
          <p:cNvPr id="8601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29</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t>According to Joel Osteen – Pastor of Lakewood Church in Houston, Texas, </a:t>
            </a:r>
            <a:r>
              <a:rPr lang="en-US" b="1"/>
              <a:t>these first century apostles are wrong and outdated</a:t>
            </a:r>
            <a:r>
              <a:rPr lang="en-US"/>
              <a:t> and he has come out boldly to imply that Apostles Paul, Peter, and John who wrote much of the New Testament were wrong and need to be corrected and rebuked.</a:t>
            </a:r>
          </a:p>
          <a:p>
            <a:r>
              <a:rPr lang="en-US"/>
              <a:t>When asked directly</a:t>
            </a:r>
            <a:r>
              <a:rPr lang="en-US" b="1"/>
              <a:t> by Oprah Winfrey</a:t>
            </a:r>
            <a:r>
              <a:rPr lang="en-US"/>
              <a:t> if people who are openly practicing homosexuals are accepted into the Kingdom, Joel Osteen responded with “Absolutely, anybody is.”</a:t>
            </a:r>
          </a:p>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t>Joel Osteen Rebukes Apostles Paul, Peter, and John </a:t>
            </a:r>
          </a:p>
          <a:p>
            <a:r>
              <a:rPr lang="en-US"/>
              <a:t>Written by Peter Michael Martinez – August 27, 2013</a:t>
            </a:r>
          </a:p>
          <a:p>
            <a:r>
              <a:rPr lang="en-US">
                <a:cs typeface="ＭＳ Ｐゴシック" charset="0"/>
              </a:rPr>
              <a:t>http://unitedforawakening.com/joel-osteen-rebukes-apostles-paul-peter-and-john/</a:t>
            </a:r>
          </a:p>
          <a:p>
            <a:r>
              <a:rPr lang="en-US">
                <a:cs typeface="ＭＳ Ｐゴシック" charset="0"/>
              </a:rPr>
              <a:t>Accessed 26 March 2017</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Joel does acknowledge that some things are “sin” but says, “I don’t address these things from the pulpit. They only come up in interviews.” When asked </a:t>
            </a:r>
            <a:r>
              <a:rPr lang="en-US" b="1" dirty="0"/>
              <a:t>by Piers Morgan </a:t>
            </a:r>
            <a:r>
              <a:rPr lang="en-US" dirty="0"/>
              <a:t>if openly practicing gay/homosexual people will be accepted into heaven, Joel Osteen responded, </a:t>
            </a:r>
            <a:r>
              <a:rPr lang="en-US" b="1" u="sng" dirty="0">
                <a:effectLst/>
              </a:rPr>
              <a:t>“I believe they will.”</a:t>
            </a:r>
            <a:endParaRPr lang="en-US" dirty="0">
              <a:cs typeface="ＭＳ Ｐゴシック" charset="0"/>
            </a:endParaRP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Joel Osteen Rebukes Apostles Paul, Peter, and John </a:t>
            </a:r>
          </a:p>
          <a:p>
            <a:r>
              <a:rPr lang="en-US" dirty="0"/>
              <a:t>Written by Peter Michael Martinez – August 27, 2013</a:t>
            </a:r>
          </a:p>
          <a:p>
            <a:r>
              <a:rPr lang="en-US" dirty="0">
                <a:cs typeface="ＭＳ Ｐゴシック" charset="0"/>
              </a:rPr>
              <a:t>http://</a:t>
            </a:r>
            <a:r>
              <a:rPr lang="en-US" dirty="0" err="1">
                <a:cs typeface="ＭＳ Ｐゴシック" charset="0"/>
              </a:rPr>
              <a:t>unitedforawakening.com</a:t>
            </a:r>
            <a:r>
              <a:rPr lang="en-US" dirty="0">
                <a:cs typeface="ＭＳ Ｐゴシック" charset="0"/>
              </a:rPr>
              <a:t>/</a:t>
            </a:r>
            <a:r>
              <a:rPr lang="en-US" dirty="0" err="1">
                <a:cs typeface="ＭＳ Ｐゴシック" charset="0"/>
              </a:rPr>
              <a:t>joel</a:t>
            </a:r>
            <a:r>
              <a:rPr lang="en-US" dirty="0">
                <a:cs typeface="ＭＳ Ｐゴシック" charset="0"/>
              </a:rPr>
              <a:t>-</a:t>
            </a:r>
            <a:r>
              <a:rPr lang="en-US" dirty="0" err="1">
                <a:cs typeface="ＭＳ Ｐゴシック" charset="0"/>
              </a:rPr>
              <a:t>osteen</a:t>
            </a:r>
            <a:r>
              <a:rPr lang="en-US" dirty="0">
                <a:cs typeface="ＭＳ Ｐゴシック" charset="0"/>
              </a:rPr>
              <a:t>-rebukes-apostles-paul-peter-and-john/</a:t>
            </a:r>
          </a:p>
          <a:p>
            <a:r>
              <a:rPr lang="en-US" dirty="0">
                <a:cs typeface="ＭＳ Ｐゴシック" charset="0"/>
              </a:rPr>
              <a:t>Accessed 26 March 2017</a:t>
            </a:r>
          </a:p>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Judgment will come on the princes and aristocracy who evidence their disobedience by adopting foreign dress and practices (1:7-8).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3188130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46</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48</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420174-CAAE-1B40-B843-A8083D531F1D}" type="slidenum">
              <a:rPr lang="en-US" sz="1200">
                <a:solidFill>
                  <a:prstClr val="black"/>
                </a:solidFill>
              </a:rPr>
              <a:pPr eaLnBrk="1" hangingPunct="1"/>
              <a:t>57</a:t>
            </a:fld>
            <a:endParaRPr lang="en-US" sz="1200">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008796E-BF59-CD44-83A2-AB2C15E54510}" type="slidenum">
              <a:rPr lang="en-US" sz="1200">
                <a:solidFill>
                  <a:srgbClr val="000000"/>
                </a:solidFill>
                <a:latin typeface="Calibri" charset="0"/>
              </a:rPr>
              <a:pPr/>
              <a:t>58</a:t>
            </a:fld>
            <a:endParaRPr lang="en-US" sz="1200">
              <a:solidFill>
                <a:srgbClr val="000000"/>
              </a:solidFill>
              <a:latin typeface="Calibri"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D9E79-3CF9-D248-97B8-5E3AB49A7336}" type="slidenum">
              <a:rPr lang="en-US" sz="1200">
                <a:solidFill>
                  <a:prstClr val="black"/>
                </a:solidFill>
              </a:rPr>
              <a:pPr/>
              <a:t>59</a:t>
            </a:fld>
            <a:endParaRPr lang="en-US" sz="1200">
              <a:solidFill>
                <a:prstClr val="black"/>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65E42E-BFC8-104A-8FEC-93DBD8CE4CD4}" type="slidenum">
              <a:rPr lang="en-US" sz="1200">
                <a:solidFill>
                  <a:prstClr val="black"/>
                </a:solidFill>
              </a:rPr>
              <a:pPr/>
              <a:t>60</a:t>
            </a:fld>
            <a:endParaRPr lang="en-US" sz="1200">
              <a:solidFill>
                <a:prstClr val="black"/>
              </a:solidFill>
            </a:endParaRPr>
          </a:p>
        </p:txBody>
      </p:sp>
      <p:sp>
        <p:nvSpPr>
          <p:cNvPr id="199682" name="Rectangle 2"/>
          <p:cNvSpPr>
            <a:spLocks noGrp="1" noRot="1" noChangeAspect="1" noChangeArrowheads="1"/>
          </p:cNvSpPr>
          <p:nvPr>
            <p:ph type="sldImg"/>
          </p:nvPr>
        </p:nvSpPr>
        <p:spPr>
          <a:solidFill>
            <a:srgbClr val="FFFFFF"/>
          </a:solidFill>
          <a:ln/>
        </p:spPr>
      </p:sp>
      <p:sp>
        <p:nvSpPr>
          <p:cNvPr id="1996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2400" kern="1200" dirty="0">
                <a:solidFill>
                  <a:schemeClr val="tx1"/>
                </a:solidFill>
                <a:effectLst/>
                <a:latin typeface="Arial"/>
                <a:ea typeface="ＭＳ Ｐ明朝" pitchFamily="24" charset="-128"/>
                <a:cs typeface="Arial"/>
              </a:rPr>
              <a:t>Here was the time in Israel’s divided kingdom when Judah recently saw their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2400" kern="1200" dirty="0">
                <a:solidFill>
                  <a:schemeClr val="tx1"/>
                </a:solidFill>
                <a:effectLst/>
                <a:latin typeface="Arial"/>
                <a:ea typeface="ＭＳ Ｐ明朝" pitchFamily="24" charset="-128"/>
                <a:cs typeface="Arial"/>
              </a:rPr>
              <a:t>_____________</a:t>
            </a:r>
          </a:p>
          <a:p>
            <a:pPr eaLnBrk="1" hangingPunct="1"/>
            <a:r>
              <a:rPr kumimoji="1" lang="en-US" sz="2400" kern="1200" dirty="0">
                <a:solidFill>
                  <a:schemeClr val="tx1"/>
                </a:solidFill>
                <a:effectLst/>
                <a:latin typeface="Arial"/>
                <a:ea typeface="ＭＳ Ｐ明朝" pitchFamily="24" charset="-128"/>
                <a:cs typeface="Arial"/>
              </a:rPr>
              <a:t>Common Arabic-288</a:t>
            </a:r>
          </a:p>
          <a:p>
            <a:pPr eaLnBrk="1" hangingPunct="1"/>
            <a:r>
              <a:rPr kumimoji="1" lang="en-US" sz="2400" kern="1200" dirty="0">
                <a:solidFill>
                  <a:schemeClr val="tx1"/>
                </a:solidFill>
                <a:effectLst/>
                <a:latin typeface="Arial"/>
                <a:ea typeface="ＭＳ Ｐ明朝" pitchFamily="24" charset="-128"/>
                <a:cs typeface="Arial"/>
              </a:rPr>
              <a:t>BE-35-Habakkuk-17</a:t>
            </a:r>
          </a:p>
          <a:p>
            <a:pPr eaLnBrk="1" hangingPunct="1"/>
            <a:r>
              <a:rPr kumimoji="1" lang="en-US" sz="2400" kern="1200" dirty="0">
                <a:solidFill>
                  <a:schemeClr val="tx1"/>
                </a:solidFill>
                <a:effectLst/>
                <a:latin typeface="Arial"/>
                <a:ea typeface="ＭＳ Ｐ明朝" pitchFamily="24" charset="-128"/>
                <a:cs typeface="Arial"/>
              </a:rPr>
              <a:t>OS-34-Zephaniah-60</a:t>
            </a:r>
          </a:p>
          <a:p>
            <a:pPr eaLnBrk="1" hangingPunct="1"/>
            <a:r>
              <a:rPr kumimoji="1" lang="en-US" sz="2400" kern="1200" dirty="0">
                <a:solidFill>
                  <a:schemeClr val="tx1"/>
                </a:solidFill>
                <a:effectLst/>
                <a:latin typeface="Arial"/>
                <a:ea typeface="ＭＳ Ｐ明朝" pitchFamily="24" charset="-128"/>
                <a:cs typeface="Arial"/>
              </a:rPr>
              <a:t>OS-35-Habakkuk-43</a:t>
            </a:r>
            <a:endParaRPr lang="en-US" sz="2400" dirty="0">
              <a:latin typeface="Arial"/>
              <a:ea typeface="ＭＳ Ｐ明朝" charset="0"/>
              <a:cs typeface="Arial"/>
            </a:endParaRP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OS-34-Nahum-112</a:t>
            </a:r>
          </a:p>
          <a:p>
            <a:r>
              <a:rPr lang="en-US"/>
              <a:t>OS-36-Zephaniah-101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64</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5979E5-C458-E14C-97EF-5647ACE4F11F}" type="slidenum">
              <a:rPr lang="en-US" sz="1200">
                <a:solidFill>
                  <a:prstClr val="black"/>
                </a:solidFill>
              </a:rPr>
              <a:pPr eaLnBrk="1" hangingPunct="1"/>
              <a:t>71</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ffectLst/>
              </a:rPr>
              <a:t>Repentance literally means a change of mind—don’t trust yourself but change your mind to trust God instead. The “fruits of repentance” then mean a change of behavior based on whom you lean on.</a:t>
            </a:r>
            <a:r>
              <a:rPr lang="en-SG" dirty="0">
                <a:effectLst/>
              </a:rPr>
              <a:t> </a:t>
            </a:r>
            <a:r>
              <a:rPr lang="en-US" sz="1200" kern="1200" dirty="0">
                <a:solidFill>
                  <a:schemeClr val="tx1"/>
                </a:solidFill>
                <a:effectLst/>
                <a:latin typeface="+mn-lt"/>
                <a:ea typeface="+mn-ea"/>
                <a:cs typeface="+mn-cs"/>
              </a:rPr>
              <a:t>The basics are in 2:3: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the LORD. Don’t seek idols.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righteousness. Don’t seek what is expedient.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Seek humility. Don’t lift up yourself but lift up others.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you changed your mind about whom you trust—and that shows in a humble, pure life?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NT in 1 Corinthians 3 says that your works will be like materials set on fire. That’s a severe warning. Only the lasting ones will last and be rewarded.</a:t>
            </a:r>
            <a:r>
              <a:rPr lang="en-SG" dirty="0">
                <a:effectLst/>
              </a:rPr>
              <a:t> </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6249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33085E-3C4D-ED40-9717-A7051132647F}" type="slidenum">
              <a:rPr lang="en-US" sz="1200">
                <a:solidFill>
                  <a:srgbClr val="000000"/>
                </a:solidFill>
                <a:latin typeface="Comic Sans MS" charset="0"/>
              </a:rPr>
              <a:pPr eaLnBrk="1" hangingPunct="1"/>
              <a:t>82</a:t>
            </a:fld>
            <a:endParaRPr lang="en-US" sz="1200">
              <a:solidFill>
                <a:srgbClr val="000000"/>
              </a:solidFill>
              <a:latin typeface="Comic Sans MS" charset="0"/>
            </a:endParaRPr>
          </a:p>
        </p:txBody>
      </p:sp>
      <p:sp>
        <p:nvSpPr>
          <p:cNvPr id="93186" name="Rectangle 2"/>
          <p:cNvSpPr>
            <a:spLocks noGrp="1" noRot="1" noChangeAspect="1" noChangeArrowheads="1"/>
          </p:cNvSpPr>
          <p:nvPr>
            <p:ph type="sldImg"/>
          </p:nvPr>
        </p:nvSpPr>
        <p:spPr>
          <a:xfrm>
            <a:off x="1131888" y="703263"/>
            <a:ext cx="4586287" cy="3440112"/>
          </a:xfrm>
          <a:solidFill>
            <a:srgbClr val="FFFFFF"/>
          </a:solidFill>
          <a:ln/>
        </p:spPr>
      </p:sp>
      <p:sp>
        <p:nvSpPr>
          <p:cNvPr id="9318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At the confirmation of Neil Gorsuch, President Trump and his advisors bowed to give thanks to God. Prayer in the government is certainly not out of line, for prayer has been offered each morning at the beginning of the Senate for over 200 years!</a:t>
            </a:r>
          </a:p>
        </p:txBody>
      </p:sp>
    </p:spTree>
    <p:extLst>
      <p:ext uri="{BB962C8B-B14F-4D97-AF65-F5344CB8AC3E}">
        <p14:creationId xmlns:p14="http://schemas.microsoft.com/office/powerpoint/2010/main" val="21673514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3891CF-781F-DC46-A087-A4072C5FCA84}" type="slidenum">
              <a:rPr lang="en-US" sz="1200">
                <a:solidFill>
                  <a:prstClr val="black"/>
                </a:solidFill>
              </a:rPr>
              <a:pPr eaLnBrk="1" hangingPunct="1"/>
              <a:t>87</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7FB486-CC4B-9C4E-A077-30332DD4255F}" type="slidenum">
              <a:rPr lang="en-US" sz="1200">
                <a:solidFill>
                  <a:prstClr val="black"/>
                </a:solidFill>
              </a:rPr>
              <a:pPr eaLnBrk="1" hangingPunct="1"/>
              <a:t>88</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89</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90</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90</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But how does this give you hope?</a:t>
            </a:r>
          </a:p>
          <a:p>
            <a:r>
              <a:rPr lang="en-US">
                <a:latin typeface="Times New Roman" charset="0"/>
                <a:ea typeface="ＭＳ Ｐゴシック" charset="0"/>
                <a:cs typeface="ＭＳ Ｐゴシック" charset="0"/>
              </a:rPr>
              <a:t>Does it affect how you use your money? Do you “lay up for yourself treasures in heaven” as a result?</a:t>
            </a:r>
          </a:p>
          <a:p>
            <a:r>
              <a:rPr lang="en-US">
                <a:latin typeface="Times New Roman" charset="0"/>
                <a:ea typeface="ＭＳ Ｐゴシック" charset="0"/>
                <a:cs typeface="ＭＳ Ｐゴシック" charset="0"/>
              </a:rPr>
              <a:t>How does it impact your use of time? Do you say, “That movie isn’t necessarily wrong, but I could us my time much better by investing God’s Word into others!”</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972569-AE5A-F64A-B7B5-79603FFD9CA5}" type="slidenum">
              <a:rPr lang="en-US" sz="1200">
                <a:solidFill>
                  <a:prstClr val="black"/>
                </a:solidFill>
              </a:rPr>
              <a:pPr eaLnBrk="1" hangingPunct="1"/>
              <a:t>91</a:t>
            </a:fld>
            <a:endParaRPr lang="en-US" sz="1200">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Balance your anticipation with right thinking.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377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hold you accountable, so </a:t>
            </a:r>
            <a:r>
              <a:rPr lang="en-US" dirty="0">
                <a:latin typeface="Arial" panose="020B0604020202020204" pitchFamily="34" charset="0"/>
                <a:cs typeface="Arial" panose="020B0604020202020204" pitchFamily="34" charset="0"/>
              </a:rPr>
              <a:t>change your mind about him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9282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LORD will reward you, so live with anticipation now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9671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7549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6014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39364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3983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662476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06971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2165440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578122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0494403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179951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26590433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403385533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24860939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60630316"/>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36502673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91321007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05278447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61928183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F5E2B8-B8BC-0243-8067-01645E38D046}"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4377081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AA38C6-1895-4C48-8D4F-CFD1C77DC5D7}"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178834263"/>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988857C-72D3-5B4D-B5C8-C23E06F567CC}"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88218960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C2814D2-D9B4-344E-81A0-2A2988404FE4}"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60206314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4A884728-E70C-D540-874A-789E2F1D45BB}"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69709221"/>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D3490A61-7C51-B245-9973-3CA768B6E78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77026362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8B1888DF-4323-634E-AD73-B0DB770C968F}"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38554792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262C688-990B-4B4E-88A5-AE6393E8FDA2}"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253466585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E3A2859-A519-CB4A-94BA-A3C61863921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91703452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95A6661-DBE7-1540-BD65-2F3CFE3EFBA0}"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831307787"/>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0F162B0-7D03-F64D-B98B-2AD875776C48}" type="slidenum">
              <a:rPr lang="en-US">
                <a:latin typeface="Times New Roman"/>
                <a:ea typeface="ＭＳ Ｐゴシック"/>
              </a:rPr>
              <a:pPr>
                <a:defRPr/>
              </a:pPr>
              <a:t>‹#›</a:t>
            </a:fld>
            <a:endParaRPr lang="en-US">
              <a:latin typeface="Times New Roman"/>
              <a:ea typeface="ＭＳ Ｐゴシック"/>
            </a:endParaRPr>
          </a:p>
        </p:txBody>
      </p:sp>
    </p:spTree>
    <p:extLst>
      <p:ext uri="{BB962C8B-B14F-4D97-AF65-F5344CB8AC3E}">
        <p14:creationId xmlns:p14="http://schemas.microsoft.com/office/powerpoint/2010/main" val="337126874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058203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43392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7398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174256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985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7937659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00130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279131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69000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0626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7647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31769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57251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066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732656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369453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215664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7076794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084301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05439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151388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52881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694519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313739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ea typeface="ＭＳ Ｐゴシック"/>
            </a:endParaRPr>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5895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1761081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594094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416852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31072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821829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145726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417176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9343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02849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813250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57580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501842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50647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81191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88604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24894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24048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1931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4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1592604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7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66229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63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36291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86907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5463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95242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2019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172612"/>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59263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927277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17461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91587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67098"/>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71470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21578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995F2C-B3A8-CC44-9E0B-C885B65A57BD}" type="slidenum">
              <a:rPr lang="en-US"/>
              <a:pPr>
                <a:defRPr/>
              </a:pPr>
              <a:t>‹#›</a:t>
            </a:fld>
            <a:endParaRPr lang="en-US"/>
          </a:p>
        </p:txBody>
      </p:sp>
    </p:spTree>
    <p:extLst>
      <p:ext uri="{BB962C8B-B14F-4D97-AF65-F5344CB8AC3E}">
        <p14:creationId xmlns:p14="http://schemas.microsoft.com/office/powerpoint/2010/main" val="14494860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98CAF-7782-984D-9E03-0BCACAC79342}" type="slidenum">
              <a:rPr lang="en-US"/>
              <a:pPr>
                <a:defRPr/>
              </a:pPr>
              <a:t>‹#›</a:t>
            </a:fld>
            <a:endParaRPr lang="en-US"/>
          </a:p>
        </p:txBody>
      </p:sp>
    </p:spTree>
    <p:extLst>
      <p:ext uri="{BB962C8B-B14F-4D97-AF65-F5344CB8AC3E}">
        <p14:creationId xmlns:p14="http://schemas.microsoft.com/office/powerpoint/2010/main" val="22259662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8B838-1545-0040-9987-57C21E606DA0}" type="slidenum">
              <a:rPr lang="en-US"/>
              <a:pPr>
                <a:defRPr/>
              </a:pPr>
              <a:t>‹#›</a:t>
            </a:fld>
            <a:endParaRPr lang="en-US"/>
          </a:p>
        </p:txBody>
      </p:sp>
    </p:spTree>
    <p:extLst>
      <p:ext uri="{BB962C8B-B14F-4D97-AF65-F5344CB8AC3E}">
        <p14:creationId xmlns:p14="http://schemas.microsoft.com/office/powerpoint/2010/main" val="26469825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80568-4DDB-A843-9FFD-0394C83223DC}" type="slidenum">
              <a:rPr lang="en-US"/>
              <a:pPr>
                <a:defRPr/>
              </a:pPr>
              <a:t>‹#›</a:t>
            </a:fld>
            <a:endParaRPr lang="en-US"/>
          </a:p>
        </p:txBody>
      </p:sp>
    </p:spTree>
    <p:extLst>
      <p:ext uri="{BB962C8B-B14F-4D97-AF65-F5344CB8AC3E}">
        <p14:creationId xmlns:p14="http://schemas.microsoft.com/office/powerpoint/2010/main" val="6772118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549275-8FBA-3A4B-902E-F07FDB333A47}" type="slidenum">
              <a:rPr lang="en-US"/>
              <a:pPr>
                <a:defRPr/>
              </a:pPr>
              <a:t>‹#›</a:t>
            </a:fld>
            <a:endParaRPr lang="en-US"/>
          </a:p>
        </p:txBody>
      </p:sp>
    </p:spTree>
    <p:extLst>
      <p:ext uri="{BB962C8B-B14F-4D97-AF65-F5344CB8AC3E}">
        <p14:creationId xmlns:p14="http://schemas.microsoft.com/office/powerpoint/2010/main" val="1237424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0582612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02C8B0-43D6-F74D-834B-01792B733421}" type="slidenum">
              <a:rPr lang="en-US"/>
              <a:pPr>
                <a:defRPr/>
              </a:pPr>
              <a:t>‹#›</a:t>
            </a:fld>
            <a:endParaRPr lang="en-US"/>
          </a:p>
        </p:txBody>
      </p:sp>
    </p:spTree>
    <p:extLst>
      <p:ext uri="{BB962C8B-B14F-4D97-AF65-F5344CB8AC3E}">
        <p14:creationId xmlns:p14="http://schemas.microsoft.com/office/powerpoint/2010/main" val="39481135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10EEE2-DBB2-3A44-9D7A-6383756A9B47}" type="slidenum">
              <a:rPr lang="en-US"/>
              <a:pPr>
                <a:defRPr/>
              </a:pPr>
              <a:t>‹#›</a:t>
            </a:fld>
            <a:endParaRPr lang="en-US"/>
          </a:p>
        </p:txBody>
      </p:sp>
    </p:spTree>
    <p:extLst>
      <p:ext uri="{BB962C8B-B14F-4D97-AF65-F5344CB8AC3E}">
        <p14:creationId xmlns:p14="http://schemas.microsoft.com/office/powerpoint/2010/main" val="41299200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668D03-E26F-C24E-8C7A-D67B40FBD3D3}" type="slidenum">
              <a:rPr lang="en-US"/>
              <a:pPr>
                <a:defRPr/>
              </a:pPr>
              <a:t>‹#›</a:t>
            </a:fld>
            <a:endParaRPr lang="en-US"/>
          </a:p>
        </p:txBody>
      </p:sp>
    </p:spTree>
    <p:extLst>
      <p:ext uri="{BB962C8B-B14F-4D97-AF65-F5344CB8AC3E}">
        <p14:creationId xmlns:p14="http://schemas.microsoft.com/office/powerpoint/2010/main" val="38641931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699510-4A61-FC43-AE73-CE672B6BBA3C}" type="slidenum">
              <a:rPr lang="en-US"/>
              <a:pPr>
                <a:defRPr/>
              </a:pPr>
              <a:t>‹#›</a:t>
            </a:fld>
            <a:endParaRPr lang="en-US"/>
          </a:p>
        </p:txBody>
      </p:sp>
    </p:spTree>
    <p:extLst>
      <p:ext uri="{BB962C8B-B14F-4D97-AF65-F5344CB8AC3E}">
        <p14:creationId xmlns:p14="http://schemas.microsoft.com/office/powerpoint/2010/main" val="7980298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82DB0-42CA-A04C-A55C-FC27B5409B05}" type="slidenum">
              <a:rPr lang="en-US"/>
              <a:pPr>
                <a:defRPr/>
              </a:pPr>
              <a:t>‹#›</a:t>
            </a:fld>
            <a:endParaRPr lang="en-US"/>
          </a:p>
        </p:txBody>
      </p:sp>
    </p:spTree>
    <p:extLst>
      <p:ext uri="{BB962C8B-B14F-4D97-AF65-F5344CB8AC3E}">
        <p14:creationId xmlns:p14="http://schemas.microsoft.com/office/powerpoint/2010/main" val="34475097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A06CD-28B6-DB46-9E0F-6E81174A4370}" type="slidenum">
              <a:rPr lang="en-US"/>
              <a:pPr>
                <a:defRPr/>
              </a:pPr>
              <a:t>‹#›</a:t>
            </a:fld>
            <a:endParaRPr lang="en-US"/>
          </a:p>
        </p:txBody>
      </p:sp>
    </p:spTree>
    <p:extLst>
      <p:ext uri="{BB962C8B-B14F-4D97-AF65-F5344CB8AC3E}">
        <p14:creationId xmlns:p14="http://schemas.microsoft.com/office/powerpoint/2010/main" val="18468118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89807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508667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9424609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5286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126603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068425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064480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099644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1414233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889549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140872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937211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874103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02589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53213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96941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63966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1791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7123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19615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1227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78270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6/16/22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152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6/16/22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91486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6/16/22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656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6/16/22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1271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6/16/22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7705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6/16/22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80607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44883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6/16/22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1775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3507822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03461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381769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98862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12926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622761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986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754386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3616335"/>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84865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61707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3256852"/>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350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1286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0379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7692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73894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307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95452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2914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70983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9971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7614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10107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BBD82-B05B-BC44-A48E-6E2090230BF6}" type="slidenum">
              <a:rPr lang="en-US"/>
              <a:pPr>
                <a:defRPr/>
              </a:pPr>
              <a:t>‹#›</a:t>
            </a:fld>
            <a:endParaRPr lang="en-US"/>
          </a:p>
        </p:txBody>
      </p:sp>
    </p:spTree>
    <p:extLst>
      <p:ext uri="{BB962C8B-B14F-4D97-AF65-F5344CB8AC3E}">
        <p14:creationId xmlns:p14="http://schemas.microsoft.com/office/powerpoint/2010/main" val="22454501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A0FE0A3-BC90-614B-B7D3-53243274572E}" type="slidenum">
              <a:rPr lang="en-US"/>
              <a:pPr>
                <a:defRPr/>
              </a:pPr>
              <a:t>‹#›</a:t>
            </a:fld>
            <a:endParaRPr lang="en-US"/>
          </a:p>
        </p:txBody>
      </p:sp>
    </p:spTree>
    <p:extLst>
      <p:ext uri="{BB962C8B-B14F-4D97-AF65-F5344CB8AC3E}">
        <p14:creationId xmlns:p14="http://schemas.microsoft.com/office/powerpoint/2010/main" val="233438667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34FA1A-527A-B145-8033-CDBD2D005128}" type="slidenum">
              <a:rPr lang="en-US"/>
              <a:pPr>
                <a:defRPr/>
              </a:pPr>
              <a:t>‹#›</a:t>
            </a:fld>
            <a:endParaRPr lang="en-US"/>
          </a:p>
        </p:txBody>
      </p:sp>
    </p:spTree>
    <p:extLst>
      <p:ext uri="{BB962C8B-B14F-4D97-AF65-F5344CB8AC3E}">
        <p14:creationId xmlns:p14="http://schemas.microsoft.com/office/powerpoint/2010/main" val="183977517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4BC17B-6275-534B-8342-E8DB88F66BE3}" type="slidenum">
              <a:rPr lang="en-US"/>
              <a:pPr>
                <a:defRPr/>
              </a:pPr>
              <a:t>‹#›</a:t>
            </a:fld>
            <a:endParaRPr lang="en-US"/>
          </a:p>
        </p:txBody>
      </p:sp>
    </p:spTree>
    <p:extLst>
      <p:ext uri="{BB962C8B-B14F-4D97-AF65-F5344CB8AC3E}">
        <p14:creationId xmlns:p14="http://schemas.microsoft.com/office/powerpoint/2010/main" val="124458496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126715-8DC2-E744-9809-CFFE6462BAAE}" type="slidenum">
              <a:rPr lang="en-US"/>
              <a:pPr>
                <a:defRPr/>
              </a:pPr>
              <a:t>‹#›</a:t>
            </a:fld>
            <a:endParaRPr lang="en-US"/>
          </a:p>
        </p:txBody>
      </p:sp>
    </p:spTree>
    <p:extLst>
      <p:ext uri="{BB962C8B-B14F-4D97-AF65-F5344CB8AC3E}">
        <p14:creationId xmlns:p14="http://schemas.microsoft.com/office/powerpoint/2010/main" val="211621634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A92B593-E686-DE4D-8154-F320D3884399}" type="slidenum">
              <a:rPr lang="en-US"/>
              <a:pPr>
                <a:defRPr/>
              </a:pPr>
              <a:t>‹#›</a:t>
            </a:fld>
            <a:endParaRPr lang="en-US"/>
          </a:p>
        </p:txBody>
      </p:sp>
    </p:spTree>
    <p:extLst>
      <p:ext uri="{BB962C8B-B14F-4D97-AF65-F5344CB8AC3E}">
        <p14:creationId xmlns:p14="http://schemas.microsoft.com/office/powerpoint/2010/main" val="381870064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F34C05-2526-6449-8666-AEA2E3712FD0}" type="slidenum">
              <a:rPr lang="en-US"/>
              <a:pPr>
                <a:defRPr/>
              </a:pPr>
              <a:t>‹#›</a:t>
            </a:fld>
            <a:endParaRPr lang="en-US"/>
          </a:p>
        </p:txBody>
      </p:sp>
    </p:spTree>
    <p:extLst>
      <p:ext uri="{BB962C8B-B14F-4D97-AF65-F5344CB8AC3E}">
        <p14:creationId xmlns:p14="http://schemas.microsoft.com/office/powerpoint/2010/main" val="129467575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124232-FBB8-2245-8812-DB9957F6A1F9}" type="slidenum">
              <a:rPr lang="en-US"/>
              <a:pPr>
                <a:defRPr/>
              </a:pPr>
              <a:t>‹#›</a:t>
            </a:fld>
            <a:endParaRPr lang="en-US"/>
          </a:p>
        </p:txBody>
      </p:sp>
    </p:spTree>
    <p:extLst>
      <p:ext uri="{BB962C8B-B14F-4D97-AF65-F5344CB8AC3E}">
        <p14:creationId xmlns:p14="http://schemas.microsoft.com/office/powerpoint/2010/main" val="29764119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9C6DF-4820-824A-8524-94906BE823BA}" type="slidenum">
              <a:rPr lang="en-US"/>
              <a:pPr>
                <a:defRPr/>
              </a:pPr>
              <a:t>‹#›</a:t>
            </a:fld>
            <a:endParaRPr lang="en-US"/>
          </a:p>
        </p:txBody>
      </p:sp>
    </p:spTree>
    <p:extLst>
      <p:ext uri="{BB962C8B-B14F-4D97-AF65-F5344CB8AC3E}">
        <p14:creationId xmlns:p14="http://schemas.microsoft.com/office/powerpoint/2010/main" val="11365463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2BC896C-8EDE-9B43-8976-9F9E0805AFC9}" type="slidenum">
              <a:rPr lang="en-US"/>
              <a:pPr>
                <a:defRPr/>
              </a:pPr>
              <a:t>‹#›</a:t>
            </a:fld>
            <a:endParaRPr lang="en-US"/>
          </a:p>
        </p:txBody>
      </p:sp>
    </p:spTree>
    <p:extLst>
      <p:ext uri="{BB962C8B-B14F-4D97-AF65-F5344CB8AC3E}">
        <p14:creationId xmlns:p14="http://schemas.microsoft.com/office/powerpoint/2010/main" val="26122290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5765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3116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3599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77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34261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370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819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789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477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05741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40295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2313082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19226911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381544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168084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1109395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1451328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13195351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23631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529692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987977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26539576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1602BEA4-C8FC-4C44-843E-45B3B4D1A32F}" type="slidenum">
              <a:rPr lang="en-US"/>
              <a:pPr>
                <a:defRPr/>
              </a:pPr>
              <a:t>‹#›</a:t>
            </a:fld>
            <a:endParaRPr lang="en-US"/>
          </a:p>
        </p:txBody>
      </p:sp>
    </p:spTree>
    <p:extLst>
      <p:ext uri="{BB962C8B-B14F-4D97-AF65-F5344CB8AC3E}">
        <p14:creationId xmlns:p14="http://schemas.microsoft.com/office/powerpoint/2010/main" val="9565183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8211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6536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09795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83895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16153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5869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1.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9.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0874529"/>
      </p:ext>
    </p:extLst>
  </p:cSld>
  <p:clrMap bg1="dk2" tx1="lt1" bg2="dk1" tx2="lt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58750284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cs typeface="+mn-cs"/>
              </a:defRPr>
            </a:lvl1pPr>
          </a:lstStyle>
          <a:p>
            <a:pPr defTabSz="914400" fontAlgn="base">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cs typeface="+mn-cs"/>
              </a:defRPr>
            </a:lvl1pPr>
          </a:lstStyle>
          <a:p>
            <a:pPr defTabSz="914400" fontAlgn="base">
              <a:spcAft>
                <a:spcPct val="0"/>
              </a:spcAft>
              <a:defRPr/>
            </a:pPr>
            <a:fld id="{EC48A481-3FFB-3D4B-80B0-4317E9042A47}" type="slidenum">
              <a:rPr lang="en-US">
                <a:latin typeface="Times New Roman" charset="0"/>
                <a:ea typeface="ＭＳ Ｐゴシック" charset="0"/>
              </a:rPr>
              <a:pPr defTabSz="914400"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853680076"/>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6705226"/>
      </p:ext>
    </p:extLst>
  </p:cSld>
  <p:clrMap bg1="dk2" tx1="lt1" bg2="dk1"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52DC43F-DABC-4B40-AB0A-1DC51B83F9F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01682659"/>
      </p:ext>
    </p:extLst>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208827260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61391141"/>
      </p:ext>
    </p:extLst>
  </p:cSld>
  <p:clrMap bg1="dk2" tx1="lt1" bg2="dk1"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9930484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defTabSz="914400" fontAlgn="base">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defTabSz="914400" fontAlgn="base">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fontAlgn="base">
              <a:spcBef>
                <a:spcPct val="0"/>
              </a:spcBef>
              <a:spcAft>
                <a:spcPct val="0"/>
              </a:spcAft>
              <a:defRPr/>
            </a:pPr>
            <a:fld id="{B49251C9-393D-C741-9645-923D685D31A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284733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1170076"/>
      </p:ext>
    </p:extLst>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872059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FB0B9765-6576-D64E-BBEA-8425F2B59787}"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472891115"/>
      </p:ext>
    </p:extLst>
  </p:cSld>
  <p:clrMap bg1="lt1" tx1="dk1" bg2="lt2" tx2="dk2" accent1="accent1" accent2="accent2" accent3="accent3" accent4="accent4" accent5="accent5" accent6="accent6" hlink="hlink" folHlink="folHlink"/>
  <p:sldLayoutIdLst>
    <p:sldLayoutId id="214748426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6/16/22</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81589835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662360684"/>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9541077"/>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0A120268-7F49-FC45-90E3-9FABEDF596D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054407925"/>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23147387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75888167"/>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1422400"/>
            <a:ext cx="9147175" cy="5435600"/>
            <a:chOff x="0" y="896"/>
            <a:chExt cx="5762" cy="3424"/>
          </a:xfrm>
        </p:grpSpPr>
        <p:grpSp>
          <p:nvGrpSpPr>
            <p:cNvPr id="51208" name="Group 3"/>
            <p:cNvGrpSpPr>
              <a:grpSpLocks/>
            </p:cNvGrpSpPr>
            <p:nvPr userDrawn="1"/>
          </p:nvGrpSpPr>
          <p:grpSpPr bwMode="auto">
            <a:xfrm>
              <a:off x="20" y="896"/>
              <a:ext cx="5742" cy="3424"/>
              <a:chOff x="20" y="896"/>
              <a:chExt cx="5742" cy="3424"/>
            </a:xfrm>
          </p:grpSpPr>
          <p:sp>
            <p:nvSpPr>
              <p:cNvPr id="513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51209" name="Group 17"/>
            <p:cNvGrpSpPr>
              <a:grpSpLocks/>
            </p:cNvGrpSpPr>
            <p:nvPr userDrawn="1"/>
          </p:nvGrpSpPr>
          <p:grpSpPr bwMode="auto">
            <a:xfrm>
              <a:off x="0" y="2291"/>
              <a:ext cx="1385" cy="1702"/>
              <a:chOff x="0" y="2291"/>
              <a:chExt cx="1385" cy="1702"/>
            </a:xfrm>
          </p:grpSpPr>
          <p:sp>
            <p:nvSpPr>
              <p:cNvPr id="512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2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3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34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C31C4C9A-4D0B-9144-87BB-820654D19FF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402162"/>
      </p:ext>
    </p:extLst>
  </p:cSld>
  <p:clrMap bg1="dk2" tx1="lt1" bg2="dk1" tx2="lt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6.xml"/><Relationship Id="rId1" Type="http://schemas.openxmlformats.org/officeDocument/2006/relationships/themeOverride" Target="../theme/themeOverride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6.xml"/><Relationship Id="rId1" Type="http://schemas.openxmlformats.org/officeDocument/2006/relationships/themeOverride" Target="../theme/themeOverride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themeOverride" Target="../theme/themeOverride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100.xml"/><Relationship Id="rId4"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18.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15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9.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5.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0.xml"/><Relationship Id="rId1" Type="http://schemas.openxmlformats.org/officeDocument/2006/relationships/slideLayout" Target="../slideLayouts/slideLayout100.xml"/><Relationship Id="rId4" Type="http://schemas.openxmlformats.org/officeDocument/2006/relationships/image" Target="../media/image1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100.xml"/><Relationship Id="rId4" Type="http://schemas.openxmlformats.org/officeDocument/2006/relationships/image" Target="../media/image15.jpe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6.xml"/><Relationship Id="rId1" Type="http://schemas.openxmlformats.org/officeDocument/2006/relationships/themeOverride" Target="../theme/themeOverride5.xml"/><Relationship Id="rId5" Type="http://schemas.openxmlformats.org/officeDocument/2006/relationships/image" Target="../media/image57.png"/><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1.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202.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8.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00" y="428759"/>
            <a:ext cx="8509000" cy="5588000"/>
          </a:xfrm>
          <a:prstGeom prst="rect">
            <a:avLst/>
          </a:prstGeom>
        </p:spPr>
      </p:pic>
      <p:sp>
        <p:nvSpPr>
          <p:cNvPr id="8" name="Rectangle 2"/>
          <p:cNvSpPr txBox="1">
            <a:spLocks noChangeArrowheads="1"/>
          </p:cNvSpPr>
          <p:nvPr/>
        </p:nvSpPr>
        <p:spPr bwMode="auto">
          <a:xfrm>
            <a:off x="-23813" y="422579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900098" name="Rectangle 2"/>
          <p:cNvSpPr>
            <a:spLocks noGrp="1" noChangeArrowheads="1"/>
          </p:cNvSpPr>
          <p:nvPr>
            <p:ph type="ctrTitle"/>
          </p:nvPr>
        </p:nvSpPr>
        <p:spPr>
          <a:xfrm>
            <a:off x="0" y="523940"/>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Hopeful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00"/>
            <a:ext cx="9144000" cy="6458857"/>
          </a:xfrm>
          <a:prstGeom prst="rect">
            <a:avLst/>
          </a:prstGeom>
        </p:spPr>
      </p:pic>
      <p:sp>
        <p:nvSpPr>
          <p:cNvPr id="900098" name="Rectangle 2"/>
          <p:cNvSpPr>
            <a:spLocks noGrp="1" noChangeArrowheads="1"/>
          </p:cNvSpPr>
          <p:nvPr>
            <p:ph type="ctrTitle"/>
          </p:nvPr>
        </p:nvSpPr>
        <p:spPr>
          <a:xfrm>
            <a:off x="-127000" y="-78399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is Love</a:t>
            </a:r>
          </a:p>
        </p:txBody>
      </p:sp>
    </p:spTree>
    <p:extLst>
      <p:ext uri="{BB962C8B-B14F-4D97-AF65-F5344CB8AC3E}">
        <p14:creationId xmlns:p14="http://schemas.microsoft.com/office/powerpoint/2010/main" val="399147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http://flikie.s3.amazonaws.com/ImageStorage/3f/3f34f3b7e36b45b7bed9c47bb2f7cff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9050"/>
            <a:ext cx="91455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716338"/>
            <a:ext cx="9144000" cy="3025775"/>
          </a:xfrm>
        </p:spPr>
        <p:txBody>
          <a:bodyPr/>
          <a:lstStyle/>
          <a:p>
            <a:pPr>
              <a:defRPr/>
            </a:pPr>
            <a:r>
              <a:rPr lang="ru-RU" sz="3600" dirty="0">
                <a:effectLst>
                  <a:outerShdw blurRad="50800" dist="88900" dir="2700000" algn="tl" rotWithShape="0">
                    <a:srgbClr val="000000"/>
                  </a:outerShdw>
                </a:effectLst>
                <a:latin typeface="Arial" charset="0"/>
                <a:ea typeface="ＭＳ Ｐゴシック" charset="0"/>
              </a:rPr>
              <a:t>"</a:t>
            </a:r>
            <a:r>
              <a:rPr lang="en-US" sz="3600" dirty="0">
                <a:effectLst>
                  <a:outerShdw blurRad="50800" dist="88900" dir="2700000" algn="tl" rotWithShape="0">
                    <a:srgbClr val="000000"/>
                  </a:outerShdw>
                </a:effectLst>
                <a:latin typeface="Arial" charset="0"/>
                <a:ea typeface="ＭＳ Ｐゴシック" charset="0"/>
              </a:rPr>
              <a:t>The L</a:t>
            </a:r>
            <a:r>
              <a:rPr lang="en-US" sz="3200" dirty="0">
                <a:effectLst>
                  <a:outerShdw blurRad="50800" dist="88900" dir="2700000" algn="tl" rotWithShape="0">
                    <a:srgbClr val="000000"/>
                  </a:outerShdw>
                </a:effectLst>
                <a:latin typeface="Arial" charset="0"/>
                <a:ea typeface="ＭＳ Ｐゴシック" charset="0"/>
              </a:rPr>
              <a:t>ORD</a:t>
            </a:r>
            <a:r>
              <a:rPr lang="en-US" sz="3600" dirty="0">
                <a:effectLst>
                  <a:outerShdw blurRad="50800" dist="88900" dir="2700000" algn="tl" rotWithShape="0">
                    <a:srgbClr val="000000"/>
                  </a:outerShdw>
                </a:effectLst>
                <a:latin typeface="Arial" charset="0"/>
                <a:ea typeface="ＭＳ Ｐゴシック" charset="0"/>
              </a:rPr>
              <a:t> your God is with you, he is mighty to save.  He will take great delight in you, he will quiet you with his love, he will rejoice over you with singing</a:t>
            </a:r>
            <a:r>
              <a:rPr lang="ru-RU" sz="3600" dirty="0">
                <a:effectLst>
                  <a:outerShdw blurRad="50800" dist="88900" dir="2700000" algn="tl" rotWithShape="0">
                    <a:srgbClr val="000000"/>
                  </a:outerShdw>
                </a:effectLst>
                <a:latin typeface="Arial" charset="0"/>
                <a:ea typeface="ＭＳ Ｐゴシック" charset="0"/>
              </a:rPr>
              <a:t>"</a:t>
            </a:r>
            <a:r>
              <a:rPr lang="en-US" sz="3600" dirty="0">
                <a:effectLst>
                  <a:outerShdw blurRad="50800" dist="88900" dir="2700000" algn="tl" rotWithShape="0">
                    <a:srgbClr val="000000"/>
                  </a:outerShdw>
                </a:effectLst>
                <a:latin typeface="Arial" charset="0"/>
                <a:ea typeface="ＭＳ Ｐゴシック" charset="0"/>
              </a:rPr>
              <a:t> </a:t>
            </a:r>
            <a:br>
              <a:rPr lang="en-US" sz="3600" dirty="0">
                <a:effectLst>
                  <a:outerShdw blurRad="50800" dist="88900" dir="2700000" algn="tl" rotWithShape="0">
                    <a:srgbClr val="000000"/>
                  </a:outerShdw>
                </a:effectLst>
                <a:latin typeface="Arial" charset="0"/>
                <a:ea typeface="ＭＳ Ｐゴシック" charset="0"/>
              </a:rPr>
            </a:br>
            <a:r>
              <a:rPr lang="en-US" sz="3600" dirty="0">
                <a:effectLst>
                  <a:outerShdw blurRad="50800" dist="88900" dir="2700000" algn="tl" rotWithShape="0">
                    <a:srgbClr val="000000"/>
                  </a:outerShdw>
                </a:effectLst>
                <a:latin typeface="Arial" charset="0"/>
                <a:ea typeface="ＭＳ Ｐゴシック" charset="0"/>
              </a:rPr>
              <a:t>(Zephaniah 3:17)</a:t>
            </a:r>
          </a:p>
        </p:txBody>
      </p:sp>
    </p:spTree>
    <p:extLst>
      <p:ext uri="{BB962C8B-B14F-4D97-AF65-F5344CB8AC3E}">
        <p14:creationId xmlns:p14="http://schemas.microsoft.com/office/powerpoint/2010/main" val="1326567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Generous</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Patient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1066385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2"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049508"/>
          </a:xfrm>
          <a:prstGeom prst="rect">
            <a:avLst/>
          </a:prstGeom>
        </p:spPr>
      </p:pic>
      <p:sp>
        <p:nvSpPr>
          <p:cNvPr id="900098" name="Rectangle 2"/>
          <p:cNvSpPr>
            <a:spLocks noGrp="1" noChangeArrowheads="1"/>
          </p:cNvSpPr>
          <p:nvPr>
            <p:ph type="ctrTitle"/>
          </p:nvPr>
        </p:nvSpPr>
        <p:spPr>
          <a:xfrm>
            <a:off x="3501571" y="0"/>
            <a:ext cx="5787571" cy="9978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285864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Day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634</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630964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85972295"/>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191256"/>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81200" y="5715000"/>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11461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392488" y="29469"/>
            <a:ext cx="4788024" cy="447965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gave this message to Zephaniah when </a:t>
            </a:r>
            <a:r>
              <a:rPr lang="en-US" sz="2800" b="1" dirty="0">
                <a:solidFill>
                  <a:srgbClr val="FFFF00"/>
                </a:solidFill>
                <a:effectLst>
                  <a:glow rad="127000">
                    <a:schemeClr val="tx1"/>
                  </a:glow>
                </a:effectLst>
                <a:latin typeface="Arial" charset="0"/>
                <a:ea typeface="ＭＳ Ｐゴシック" charset="0"/>
                <a:cs typeface="ＭＳ Ｐゴシック" charset="0"/>
              </a:rPr>
              <a:t>Josiah</a:t>
            </a:r>
            <a:r>
              <a:rPr lang="en-US" sz="2800" b="1" dirty="0">
                <a:effectLst>
                  <a:glow rad="127000">
                    <a:schemeClr val="tx1"/>
                  </a:glow>
                </a:effectLst>
                <a:latin typeface="Arial" charset="0"/>
                <a:ea typeface="ＭＳ Ｐゴシック" charset="0"/>
                <a:cs typeface="ＭＳ Ｐゴシック" charset="0"/>
              </a:rPr>
              <a:t> son of Amon was </a:t>
            </a:r>
            <a:r>
              <a:rPr lang="en-US" sz="2800" b="1" dirty="0">
                <a:solidFill>
                  <a:srgbClr val="FFFF00"/>
                </a:solidFill>
                <a:effectLst>
                  <a:glow rad="127000">
                    <a:schemeClr val="tx1"/>
                  </a:glow>
                </a:effectLst>
                <a:latin typeface="Arial" charset="0"/>
                <a:ea typeface="ＭＳ Ｐゴシック" charset="0"/>
                <a:cs typeface="ＭＳ Ｐゴシック" charset="0"/>
              </a:rPr>
              <a:t>king of Judah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1:1a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0"/>
            <a:ext cx="4427984" cy="6243457"/>
          </a:xfrm>
          <a:prstGeom prst="rect">
            <a:avLst/>
          </a:prstGeom>
        </p:spPr>
      </p:pic>
      <p:sp>
        <p:nvSpPr>
          <p:cNvPr id="4" name="Rectangle 2"/>
          <p:cNvSpPr txBox="1">
            <a:spLocks noChangeArrowheads="1"/>
          </p:cNvSpPr>
          <p:nvPr/>
        </p:nvSpPr>
        <p:spPr bwMode="auto">
          <a:xfrm>
            <a:off x="0" y="6237312"/>
            <a:ext cx="4427984" cy="5192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effectLst>
                  <a:glow rad="127000">
                    <a:srgbClr val="000000"/>
                  </a:glow>
                </a:effectLst>
                <a:latin typeface="Arial" charset="0"/>
                <a:ea typeface="ＭＳ Ｐゴシック" charset="0"/>
                <a:cs typeface="ＭＳ Ｐゴシック" charset="0"/>
              </a:rPr>
              <a:t>Josiah</a:t>
            </a:r>
          </a:p>
        </p:txBody>
      </p:sp>
    </p:spTree>
    <p:extLst>
      <p:ext uri="{BB962C8B-B14F-4D97-AF65-F5344CB8AC3E}">
        <p14:creationId xmlns:p14="http://schemas.microsoft.com/office/powerpoint/2010/main" val="141178124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a:t>
            </a:r>
            <a:r>
              <a:rPr lang="en-US" sz="2800" b="1" dirty="0">
                <a:solidFill>
                  <a:schemeClr val="accent3"/>
                </a:solidFill>
                <a:effectLst>
                  <a:glow rad="127000">
                    <a:schemeClr val="tx1"/>
                  </a:glow>
                </a:effectLst>
                <a:latin typeface="Arial" charset="0"/>
                <a:ea typeface="ＭＳ Ｐゴシック" charset="0"/>
                <a:cs typeface="ＭＳ Ｐゴシック" charset="0"/>
              </a:rPr>
              <a:t> L</a:t>
            </a:r>
            <a:r>
              <a:rPr lang="en-US" sz="2400" b="1" dirty="0">
                <a:solidFill>
                  <a:schemeClr val="accent3"/>
                </a:solidFill>
                <a:effectLst>
                  <a:glow rad="127000">
                    <a:schemeClr val="tx1"/>
                  </a:glow>
                </a:effectLst>
                <a:latin typeface="Arial" charset="0"/>
                <a:ea typeface="ＭＳ Ｐゴシック" charset="0"/>
                <a:cs typeface="ＭＳ Ｐゴシック" charset="0"/>
              </a:rPr>
              <a:t>ORD</a:t>
            </a:r>
            <a:r>
              <a:rPr lang="en-US" sz="2800" b="1" dirty="0">
                <a:solidFill>
                  <a:schemeClr val="accent3"/>
                </a:solidFill>
                <a:effectLst>
                  <a:glow rad="127000">
                    <a:schemeClr val="tx1"/>
                  </a:glow>
                </a:effectLst>
                <a:latin typeface="Arial" charset="0"/>
                <a:ea typeface="ＭＳ Ｐゴシック" charset="0"/>
                <a:cs typeface="ＭＳ Ｐゴシック" charset="0"/>
              </a:rPr>
              <a:t> gave this message to Zephaniah when Josiah son of Amon was king of Juda</a:t>
            </a:r>
            <a:r>
              <a:rPr lang="en-US" sz="2800" b="1" dirty="0">
                <a:solidFill>
                  <a:srgbClr val="FFFFFF"/>
                </a:solidFill>
                <a:effectLst>
                  <a:glow rad="127000">
                    <a:schemeClr val="tx1"/>
                  </a:glow>
                </a:effectLst>
                <a:latin typeface="Arial" charset="0"/>
                <a:ea typeface="ＭＳ Ｐゴシック" charset="0"/>
                <a:cs typeface="ＭＳ Ｐゴシック" charset="0"/>
              </a:rPr>
              <a:t>h</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solidFill>
                  <a:srgbClr val="FFFF00"/>
                </a:solidFill>
                <a:effectLst>
                  <a:glow rad="127000">
                    <a:schemeClr val="tx1"/>
                  </a:glow>
                </a:effectLst>
                <a:latin typeface="Arial" charset="0"/>
                <a:ea typeface="ＭＳ Ｐゴシック" charset="0"/>
                <a:cs typeface="ＭＳ Ｐゴシック" charset="0"/>
              </a:rPr>
              <a:t>Zephaniah was the</a:t>
            </a:r>
            <a:r>
              <a:rPr lang="en-US" sz="2800" b="1" dirty="0">
                <a:effectLst>
                  <a:glow rad="127000">
                    <a:schemeClr val="tx1"/>
                  </a:glow>
                </a:effectLst>
                <a:latin typeface="Arial" charset="0"/>
                <a:ea typeface="ＭＳ Ｐゴシック" charset="0"/>
                <a:cs typeface="ＭＳ Ｐゴシック" charset="0"/>
              </a:rPr>
              <a:t> son of Cushi, son of Gedaliah, son of Amariah, </a:t>
            </a:r>
            <a:r>
              <a:rPr lang="en-US" sz="2800" b="1" dirty="0">
                <a:solidFill>
                  <a:srgbClr val="FFFF00"/>
                </a:solidFill>
                <a:effectLst>
                  <a:glow rad="127000">
                    <a:schemeClr val="tx1"/>
                  </a:glow>
                </a:effectLst>
                <a:latin typeface="Arial" charset="0"/>
                <a:ea typeface="ＭＳ Ｐゴシック" charset="0"/>
                <a:cs typeface="ＭＳ Ｐゴシック" charset="0"/>
              </a:rPr>
              <a:t>son of Hezekiah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36418914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Zephaniah was of Royal Birth!</a:t>
            </a:r>
          </a:p>
        </p:txBody>
      </p:sp>
      <p:sp>
        <p:nvSpPr>
          <p:cNvPr id="242699" name="Text Box 11"/>
          <p:cNvSpPr txBox="1">
            <a:spLocks noChangeArrowheads="1"/>
          </p:cNvSpPr>
          <p:nvPr/>
        </p:nvSpPr>
        <p:spPr bwMode="auto">
          <a:xfrm>
            <a:off x="6335537" y="2983642"/>
            <a:ext cx="162148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Amariah</a:t>
            </a:r>
            <a:endParaRPr lang="en-US" sz="2000">
              <a:solidFill>
                <a:srgbClr val="FFFFFF"/>
              </a:solidFill>
              <a:effectLst>
                <a:outerShdw blurRad="38100" dist="38100" dir="2700000" algn="tl">
                  <a:srgbClr val="000000"/>
                </a:outerShdw>
              </a:effectLst>
              <a:latin typeface="Arial" charset="0"/>
              <a:cs typeface="Arial"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9" name="Text Box 31"/>
          <p:cNvSpPr txBox="1">
            <a:spLocks noChangeArrowheads="1"/>
          </p:cNvSpPr>
          <p:nvPr/>
        </p:nvSpPr>
        <p:spPr bwMode="auto">
          <a:xfrm>
            <a:off x="1403119" y="3769876"/>
            <a:ext cx="120192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00"/>
                </a:solidFill>
                <a:effectLst>
                  <a:outerShdw blurRad="38100" dist="38100" dir="2700000" algn="tl">
                    <a:srgbClr val="000000"/>
                  </a:outerShdw>
                </a:effectLst>
                <a:latin typeface="Arial" charset="0"/>
                <a:cs typeface="Arial" charset="0"/>
              </a:rPr>
              <a:t>Amon</a:t>
            </a:r>
            <a:endParaRPr lang="en-US" sz="200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3" name="Text Box 35"/>
          <p:cNvSpPr txBox="1">
            <a:spLocks noChangeArrowheads="1"/>
          </p:cNvSpPr>
          <p:nvPr/>
        </p:nvSpPr>
        <p:spPr bwMode="auto">
          <a:xfrm>
            <a:off x="3574976" y="980728"/>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Hezekiah</a:t>
            </a:r>
            <a:endParaRPr lang="en-US" sz="2800" b="1" dirty="0">
              <a:solidFill>
                <a:srgbClr val="FFFFFF"/>
              </a:solidFill>
              <a:effectLst>
                <a:outerShdw blurRad="38100" dist="38100" dir="2700000" algn="tl">
                  <a:srgbClr val="000000"/>
                </a:outerShdw>
              </a:effectLst>
              <a:latin typeface="Arial" charset="0"/>
              <a:cs typeface="Arial" charset="0"/>
            </a:endParaRPr>
          </a:p>
          <a:p>
            <a:pPr algn="ctr" defTabSz="914400" eaLnBrk="0" fontAlgn="base" hangingPunct="0">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King of Judah</a:t>
            </a:r>
            <a:br>
              <a:rPr lang="en-US" sz="1800" b="1" dirty="0">
                <a:solidFill>
                  <a:srgbClr val="FFFFFF"/>
                </a:solidFill>
                <a:effectLst>
                  <a:outerShdw blurRad="38100" dist="38100" dir="2700000" algn="tl">
                    <a:srgbClr val="000000"/>
                  </a:outerShdw>
                </a:effectLst>
                <a:latin typeface="Arial" charset="0"/>
                <a:cs typeface="Arial" charset="0"/>
              </a:rPr>
            </a:br>
            <a:r>
              <a:rPr lang="en-US" sz="1800" b="1" dirty="0">
                <a:solidFill>
                  <a:srgbClr val="FFFFFF"/>
                </a:solidFill>
                <a:effectLst>
                  <a:outerShdw blurRad="38100" dist="38100" dir="2700000" algn="tl">
                    <a:srgbClr val="000000"/>
                  </a:outerShdw>
                </a:effectLst>
                <a:latin typeface="Arial" charset="0"/>
                <a:cs typeface="Arial" charset="0"/>
              </a:rPr>
              <a:t>(Line of David)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238</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4787539"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000" b="1" dirty="0">
                <a:solidFill>
                  <a:srgbClr val="FFFFFF"/>
                </a:solidFill>
                <a:effectLst>
                  <a:outerShdw blurRad="38100" dist="38100" dir="2700000" algn="tl">
                    <a:srgbClr val="000000"/>
                  </a:outerShdw>
                </a:effectLst>
                <a:latin typeface="Arial" charset="0"/>
                <a:cs typeface="Arial" charset="0"/>
              </a:rPr>
              <a:t>Righteous in white; </a:t>
            </a:r>
            <a:r>
              <a:rPr lang="en-US" sz="2000" b="1" dirty="0">
                <a:solidFill>
                  <a:srgbClr val="FFFF00"/>
                </a:solidFill>
                <a:effectLst>
                  <a:outerShdw blurRad="38100" dist="38100" dir="2700000" algn="tl">
                    <a:srgbClr val="000000"/>
                  </a:outerShdw>
                </a:effectLst>
                <a:latin typeface="Arial" charset="0"/>
                <a:cs typeface="Arial" charset="0"/>
              </a:rPr>
              <a:t>Godless in yellow</a:t>
            </a:r>
            <a:endParaRPr lang="en-US" sz="1600" dirty="0">
              <a:solidFill>
                <a:srgbClr val="FFFF00"/>
              </a:solidFill>
              <a:effectLst>
                <a:outerShdw blurRad="38100" dist="38100" dir="2700000" algn="tl">
                  <a:srgbClr val="000000"/>
                </a:outerShdw>
              </a:effectLst>
              <a:latin typeface="Arial" charset="0"/>
              <a:cs typeface="Arial" charset="0"/>
            </a:endParaRPr>
          </a:p>
        </p:txBody>
      </p:sp>
      <p:sp>
        <p:nvSpPr>
          <p:cNvPr id="29" name="Text Box 11"/>
          <p:cNvSpPr txBox="1">
            <a:spLocks noChangeArrowheads="1"/>
          </p:cNvSpPr>
          <p:nvPr/>
        </p:nvSpPr>
        <p:spPr bwMode="auto">
          <a:xfrm>
            <a:off x="1043608" y="2983642"/>
            <a:ext cx="192094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a:solidFill>
                  <a:srgbClr val="FFFF00"/>
                </a:solidFill>
                <a:effectLst>
                  <a:outerShdw blurRad="38100" dist="38100" dir="2700000" algn="tl">
                    <a:srgbClr val="000000"/>
                  </a:outerShdw>
                </a:effectLst>
                <a:latin typeface="Arial" charset="0"/>
                <a:cs typeface="Arial" charset="0"/>
              </a:rPr>
              <a:t>Manasseh</a:t>
            </a:r>
            <a:endParaRPr lang="en-US" sz="2000">
              <a:solidFill>
                <a:srgbClr val="FFFF00"/>
              </a:solidFill>
              <a:effectLst>
                <a:outerShdw blurRad="38100" dist="38100" dir="2700000" algn="tl">
                  <a:srgbClr val="000000"/>
                </a:outerShdw>
              </a:effectLst>
              <a:latin typeface="Arial" charset="0"/>
              <a:cs typeface="Arial"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 Box 31"/>
          <p:cNvSpPr txBox="1">
            <a:spLocks noChangeArrowheads="1"/>
          </p:cNvSpPr>
          <p:nvPr/>
        </p:nvSpPr>
        <p:spPr bwMode="auto">
          <a:xfrm>
            <a:off x="6295650" y="3769876"/>
            <a:ext cx="170125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Gedaliah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 Box 31"/>
          <p:cNvSpPr txBox="1">
            <a:spLocks noChangeArrowheads="1"/>
          </p:cNvSpPr>
          <p:nvPr/>
        </p:nvSpPr>
        <p:spPr bwMode="auto">
          <a:xfrm>
            <a:off x="1342982" y="4633972"/>
            <a:ext cx="13221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Josiah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8" name="Text Box 31"/>
          <p:cNvSpPr txBox="1">
            <a:spLocks noChangeArrowheads="1"/>
          </p:cNvSpPr>
          <p:nvPr/>
        </p:nvSpPr>
        <p:spPr bwMode="auto">
          <a:xfrm>
            <a:off x="6555224" y="4633972"/>
            <a:ext cx="118210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Cushi</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0" name="Text Box 31"/>
          <p:cNvSpPr txBox="1">
            <a:spLocks noChangeArrowheads="1"/>
          </p:cNvSpPr>
          <p:nvPr/>
        </p:nvSpPr>
        <p:spPr bwMode="auto">
          <a:xfrm>
            <a:off x="6156176" y="5570076"/>
            <a:ext cx="198020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Zephaniah</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9" name="Text Box 35"/>
          <p:cNvSpPr txBox="1">
            <a:spLocks noChangeArrowheads="1"/>
          </p:cNvSpPr>
          <p:nvPr/>
        </p:nvSpPr>
        <p:spPr bwMode="auto">
          <a:xfrm rot="20692047">
            <a:off x="137695" y="2094164"/>
            <a:ext cx="297747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Sons who Ruled</a:t>
            </a:r>
            <a:endParaRPr lang="en-US" sz="2000" dirty="0">
              <a:solidFill>
                <a:srgbClr val="FFFFFF"/>
              </a:solidFill>
              <a:effectLst>
                <a:outerShdw blurRad="38100" dist="38100" dir="2700000" algn="tl">
                  <a:srgbClr val="000000"/>
                </a:outerShdw>
              </a:effectLst>
              <a:latin typeface="Arial" charset="0"/>
              <a:cs typeface="Arial" charset="0"/>
            </a:endParaRPr>
          </a:p>
        </p:txBody>
      </p:sp>
      <p:sp>
        <p:nvSpPr>
          <p:cNvPr id="50" name="Text Box 35"/>
          <p:cNvSpPr txBox="1">
            <a:spLocks noChangeArrowheads="1"/>
          </p:cNvSpPr>
          <p:nvPr/>
        </p:nvSpPr>
        <p:spPr bwMode="auto">
          <a:xfrm rot="1700525">
            <a:off x="5768832" y="1787439"/>
            <a:ext cx="3032767" cy="954107"/>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outerShdw>
                </a:effectLst>
                <a:latin typeface="Arial" charset="0"/>
                <a:cs typeface="Arial" charset="0"/>
              </a:rPr>
              <a:t>Sons who Did Not Rule</a:t>
            </a:r>
            <a:endParaRPr lang="en-US" sz="20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142217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0"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1"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2"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3"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4"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68615"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117770"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931</a:t>
            </a:r>
          </a:p>
        </p:txBody>
      </p:sp>
      <p:sp>
        <p:nvSpPr>
          <p:cNvPr id="117771"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722</a:t>
            </a:r>
          </a:p>
        </p:txBody>
      </p:sp>
      <p:sp>
        <p:nvSpPr>
          <p:cNvPr id="117772"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586</a:t>
            </a:r>
          </a:p>
        </p:txBody>
      </p:sp>
      <p:sp>
        <p:nvSpPr>
          <p:cNvPr id="117773"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Obadiah</a:t>
            </a:r>
          </a:p>
        </p:txBody>
      </p:sp>
      <p:sp>
        <p:nvSpPr>
          <p:cNvPr id="117774"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Jonah</a:t>
            </a:r>
          </a:p>
        </p:txBody>
      </p:sp>
      <p:sp>
        <p:nvSpPr>
          <p:cNvPr id="117775"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Amos</a:t>
            </a:r>
          </a:p>
        </p:txBody>
      </p:sp>
      <p:sp>
        <p:nvSpPr>
          <p:cNvPr id="117776"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Hosea</a:t>
            </a:r>
          </a:p>
        </p:txBody>
      </p:sp>
      <p:sp>
        <p:nvSpPr>
          <p:cNvPr id="117777"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Isaiah</a:t>
            </a:r>
          </a:p>
        </p:txBody>
      </p:sp>
      <p:sp>
        <p:nvSpPr>
          <p:cNvPr id="117778"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Micah</a:t>
            </a:r>
          </a:p>
        </p:txBody>
      </p:sp>
      <p:sp>
        <p:nvSpPr>
          <p:cNvPr id="117779"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Nahum</a:t>
            </a:r>
          </a:p>
        </p:txBody>
      </p:sp>
      <p:sp>
        <p:nvSpPr>
          <p:cNvPr id="117780"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Zephaniah</a:t>
            </a:r>
          </a:p>
        </p:txBody>
      </p:sp>
      <p:sp>
        <p:nvSpPr>
          <p:cNvPr id="17428" name="Rectangle 30"/>
          <p:cNvSpPr>
            <a:spLocks noGrp="1" noChangeArrowheads="1"/>
          </p:cNvSpPr>
          <p:nvPr>
            <p:ph type="ctrTitle"/>
          </p:nvPr>
        </p:nvSpPr>
        <p:spPr>
          <a:xfrm>
            <a:off x="1333500" y="42267"/>
            <a:ext cx="6477000" cy="914400"/>
          </a:xfrm>
        </p:spPr>
        <p:txBody>
          <a:bodyPr wrap="none" numCol="1"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eaLnBrk="1" hangingPunct="1"/>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
        <p:nvSpPr>
          <p:cNvPr id="68628"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kumimoji="1" lang="en-US" sz="2800">
                <a:solidFill>
                  <a:srgbClr val="EAEAEA"/>
                </a:solidFill>
                <a:latin typeface="Arial" charset="0"/>
                <a:ea typeface="ＭＳ Ｐゴシック" charset="0"/>
                <a:cs typeface="Arial" charset="0"/>
              </a:rPr>
              <a:t>Key Dates</a:t>
            </a:r>
          </a:p>
        </p:txBody>
      </p:sp>
      <p:sp>
        <p:nvSpPr>
          <p:cNvPr id="68630" name="Text Box 311"/>
          <p:cNvSpPr txBox="1">
            <a:spLocks noChangeArrowheads="1"/>
          </p:cNvSpPr>
          <p:nvPr/>
        </p:nvSpPr>
        <p:spPr bwMode="auto">
          <a:xfrm>
            <a:off x="844550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a:solidFill>
                  <a:srgbClr val="EAEAEA"/>
                </a:solidFill>
                <a:latin typeface="Arial" charset="0"/>
                <a:cs typeface="Arial" charset="0"/>
              </a:rPr>
              <a:t>342</a:t>
            </a:r>
          </a:p>
        </p:txBody>
      </p:sp>
    </p:spTree>
    <p:extLst>
      <p:ext uri="{BB962C8B-B14F-4D97-AF65-F5344CB8AC3E}">
        <p14:creationId xmlns:p14="http://schemas.microsoft.com/office/powerpoint/2010/main" val="2675103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70"/>
                                        </p:tgtEl>
                                        <p:attrNameLst>
                                          <p:attrName>style.visibility</p:attrName>
                                        </p:attrNameLst>
                                      </p:cBhvr>
                                      <p:to>
                                        <p:strVal val="visible"/>
                                      </p:to>
                                    </p:set>
                                    <p:anim calcmode="lin" valueType="num">
                                      <p:cBhvr additive="base">
                                        <p:cTn id="7" dur="500" fill="hold"/>
                                        <p:tgtEl>
                                          <p:spTgt spid="117770"/>
                                        </p:tgtEl>
                                        <p:attrNameLst>
                                          <p:attrName>ppt_x</p:attrName>
                                        </p:attrNameLst>
                                      </p:cBhvr>
                                      <p:tavLst>
                                        <p:tav tm="0">
                                          <p:val>
                                            <p:strVal val="0-#ppt_w/2"/>
                                          </p:val>
                                        </p:tav>
                                        <p:tav tm="100000">
                                          <p:val>
                                            <p:strVal val="#ppt_x"/>
                                          </p:val>
                                        </p:tav>
                                      </p:tavLst>
                                    </p:anim>
                                    <p:anim calcmode="lin" valueType="num">
                                      <p:cBhvr additive="base">
                                        <p:cTn id="8" dur="500" fill="hold"/>
                                        <p:tgtEl>
                                          <p:spTgt spid="1177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771"/>
                                        </p:tgtEl>
                                        <p:attrNameLst>
                                          <p:attrName>style.visibility</p:attrName>
                                        </p:attrNameLst>
                                      </p:cBhvr>
                                      <p:to>
                                        <p:strVal val="visible"/>
                                      </p:to>
                                    </p:set>
                                    <p:anim calcmode="lin" valueType="num">
                                      <p:cBhvr additive="base">
                                        <p:cTn id="13" dur="500" fill="hold"/>
                                        <p:tgtEl>
                                          <p:spTgt spid="117771"/>
                                        </p:tgtEl>
                                        <p:attrNameLst>
                                          <p:attrName>ppt_x</p:attrName>
                                        </p:attrNameLst>
                                      </p:cBhvr>
                                      <p:tavLst>
                                        <p:tav tm="0">
                                          <p:val>
                                            <p:strVal val="0-#ppt_w/2"/>
                                          </p:val>
                                        </p:tav>
                                        <p:tav tm="100000">
                                          <p:val>
                                            <p:strVal val="#ppt_x"/>
                                          </p:val>
                                        </p:tav>
                                      </p:tavLst>
                                    </p:anim>
                                    <p:anim calcmode="lin" valueType="num">
                                      <p:cBhvr additive="base">
                                        <p:cTn id="14" dur="500" fill="hold"/>
                                        <p:tgtEl>
                                          <p:spTgt spid="1177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7772"/>
                                        </p:tgtEl>
                                        <p:attrNameLst>
                                          <p:attrName>style.visibility</p:attrName>
                                        </p:attrNameLst>
                                      </p:cBhvr>
                                      <p:to>
                                        <p:strVal val="visible"/>
                                      </p:to>
                                    </p:set>
                                    <p:anim calcmode="lin" valueType="num">
                                      <p:cBhvr additive="base">
                                        <p:cTn id="19" dur="500" fill="hold"/>
                                        <p:tgtEl>
                                          <p:spTgt spid="117772"/>
                                        </p:tgtEl>
                                        <p:attrNameLst>
                                          <p:attrName>ppt_x</p:attrName>
                                        </p:attrNameLst>
                                      </p:cBhvr>
                                      <p:tavLst>
                                        <p:tav tm="0">
                                          <p:val>
                                            <p:strVal val="0-#ppt_w/2"/>
                                          </p:val>
                                        </p:tav>
                                        <p:tav tm="100000">
                                          <p:val>
                                            <p:strVal val="#ppt_x"/>
                                          </p:val>
                                        </p:tav>
                                      </p:tavLst>
                                    </p:anim>
                                    <p:anim calcmode="lin" valueType="num">
                                      <p:cBhvr additive="base">
                                        <p:cTn id="20" dur="500" fill="hold"/>
                                        <p:tgtEl>
                                          <p:spTgt spid="11777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7773"/>
                                        </p:tgtEl>
                                        <p:attrNameLst>
                                          <p:attrName>style.visibility</p:attrName>
                                        </p:attrNameLst>
                                      </p:cBhvr>
                                      <p:to>
                                        <p:strVal val="visible"/>
                                      </p:to>
                                    </p:set>
                                    <p:anim calcmode="lin" valueType="num">
                                      <p:cBhvr additive="base">
                                        <p:cTn id="25" dur="500" fill="hold"/>
                                        <p:tgtEl>
                                          <p:spTgt spid="117773"/>
                                        </p:tgtEl>
                                        <p:attrNameLst>
                                          <p:attrName>ppt_x</p:attrName>
                                        </p:attrNameLst>
                                      </p:cBhvr>
                                      <p:tavLst>
                                        <p:tav tm="0">
                                          <p:val>
                                            <p:strVal val="0-#ppt_w/2"/>
                                          </p:val>
                                        </p:tav>
                                        <p:tav tm="100000">
                                          <p:val>
                                            <p:strVal val="#ppt_x"/>
                                          </p:val>
                                        </p:tav>
                                      </p:tavLst>
                                    </p:anim>
                                    <p:anim calcmode="lin" valueType="num">
                                      <p:cBhvr additive="base">
                                        <p:cTn id="26" dur="500" fill="hold"/>
                                        <p:tgtEl>
                                          <p:spTgt spid="1177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7774"/>
                                        </p:tgtEl>
                                        <p:attrNameLst>
                                          <p:attrName>style.visibility</p:attrName>
                                        </p:attrNameLst>
                                      </p:cBhvr>
                                      <p:to>
                                        <p:strVal val="visible"/>
                                      </p:to>
                                    </p:set>
                                    <p:anim calcmode="lin" valueType="num">
                                      <p:cBhvr additive="base">
                                        <p:cTn id="31" dur="500" fill="hold"/>
                                        <p:tgtEl>
                                          <p:spTgt spid="117774"/>
                                        </p:tgtEl>
                                        <p:attrNameLst>
                                          <p:attrName>ppt_x</p:attrName>
                                        </p:attrNameLst>
                                      </p:cBhvr>
                                      <p:tavLst>
                                        <p:tav tm="0">
                                          <p:val>
                                            <p:strVal val="0-#ppt_w/2"/>
                                          </p:val>
                                        </p:tav>
                                        <p:tav tm="100000">
                                          <p:val>
                                            <p:strVal val="#ppt_x"/>
                                          </p:val>
                                        </p:tav>
                                      </p:tavLst>
                                    </p:anim>
                                    <p:anim calcmode="lin" valueType="num">
                                      <p:cBhvr additive="base">
                                        <p:cTn id="32" dur="500" fill="hold"/>
                                        <p:tgtEl>
                                          <p:spTgt spid="1177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7775"/>
                                        </p:tgtEl>
                                        <p:attrNameLst>
                                          <p:attrName>style.visibility</p:attrName>
                                        </p:attrNameLst>
                                      </p:cBhvr>
                                      <p:to>
                                        <p:strVal val="visible"/>
                                      </p:to>
                                    </p:set>
                                    <p:anim calcmode="lin" valueType="num">
                                      <p:cBhvr additive="base">
                                        <p:cTn id="37" dur="500" fill="hold"/>
                                        <p:tgtEl>
                                          <p:spTgt spid="117775"/>
                                        </p:tgtEl>
                                        <p:attrNameLst>
                                          <p:attrName>ppt_x</p:attrName>
                                        </p:attrNameLst>
                                      </p:cBhvr>
                                      <p:tavLst>
                                        <p:tav tm="0">
                                          <p:val>
                                            <p:strVal val="0-#ppt_w/2"/>
                                          </p:val>
                                        </p:tav>
                                        <p:tav tm="100000">
                                          <p:val>
                                            <p:strVal val="#ppt_x"/>
                                          </p:val>
                                        </p:tav>
                                      </p:tavLst>
                                    </p:anim>
                                    <p:anim calcmode="lin" valueType="num">
                                      <p:cBhvr additive="base">
                                        <p:cTn id="38" dur="500" fill="hold"/>
                                        <p:tgtEl>
                                          <p:spTgt spid="11777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7776"/>
                                        </p:tgtEl>
                                        <p:attrNameLst>
                                          <p:attrName>style.visibility</p:attrName>
                                        </p:attrNameLst>
                                      </p:cBhvr>
                                      <p:to>
                                        <p:strVal val="visible"/>
                                      </p:to>
                                    </p:set>
                                    <p:anim calcmode="lin" valueType="num">
                                      <p:cBhvr additive="base">
                                        <p:cTn id="43" dur="500" fill="hold"/>
                                        <p:tgtEl>
                                          <p:spTgt spid="117776"/>
                                        </p:tgtEl>
                                        <p:attrNameLst>
                                          <p:attrName>ppt_x</p:attrName>
                                        </p:attrNameLst>
                                      </p:cBhvr>
                                      <p:tavLst>
                                        <p:tav tm="0">
                                          <p:val>
                                            <p:strVal val="0-#ppt_w/2"/>
                                          </p:val>
                                        </p:tav>
                                        <p:tav tm="100000">
                                          <p:val>
                                            <p:strVal val="#ppt_x"/>
                                          </p:val>
                                        </p:tav>
                                      </p:tavLst>
                                    </p:anim>
                                    <p:anim calcmode="lin" valueType="num">
                                      <p:cBhvr additive="base">
                                        <p:cTn id="44" dur="500" fill="hold"/>
                                        <p:tgtEl>
                                          <p:spTgt spid="11777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7777"/>
                                        </p:tgtEl>
                                        <p:attrNameLst>
                                          <p:attrName>style.visibility</p:attrName>
                                        </p:attrNameLst>
                                      </p:cBhvr>
                                      <p:to>
                                        <p:strVal val="visible"/>
                                      </p:to>
                                    </p:set>
                                    <p:anim calcmode="lin" valueType="num">
                                      <p:cBhvr additive="base">
                                        <p:cTn id="49" dur="500" fill="hold"/>
                                        <p:tgtEl>
                                          <p:spTgt spid="117777"/>
                                        </p:tgtEl>
                                        <p:attrNameLst>
                                          <p:attrName>ppt_x</p:attrName>
                                        </p:attrNameLst>
                                      </p:cBhvr>
                                      <p:tavLst>
                                        <p:tav tm="0">
                                          <p:val>
                                            <p:strVal val="0-#ppt_w/2"/>
                                          </p:val>
                                        </p:tav>
                                        <p:tav tm="100000">
                                          <p:val>
                                            <p:strVal val="#ppt_x"/>
                                          </p:val>
                                        </p:tav>
                                      </p:tavLst>
                                    </p:anim>
                                    <p:anim calcmode="lin" valueType="num">
                                      <p:cBhvr additive="base">
                                        <p:cTn id="50" dur="500" fill="hold"/>
                                        <p:tgtEl>
                                          <p:spTgt spid="11777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7778"/>
                                        </p:tgtEl>
                                        <p:attrNameLst>
                                          <p:attrName>style.visibility</p:attrName>
                                        </p:attrNameLst>
                                      </p:cBhvr>
                                      <p:to>
                                        <p:strVal val="visible"/>
                                      </p:to>
                                    </p:set>
                                    <p:anim calcmode="lin" valueType="num">
                                      <p:cBhvr additive="base">
                                        <p:cTn id="55" dur="500" fill="hold"/>
                                        <p:tgtEl>
                                          <p:spTgt spid="117778"/>
                                        </p:tgtEl>
                                        <p:attrNameLst>
                                          <p:attrName>ppt_x</p:attrName>
                                        </p:attrNameLst>
                                      </p:cBhvr>
                                      <p:tavLst>
                                        <p:tav tm="0">
                                          <p:val>
                                            <p:strVal val="0-#ppt_w/2"/>
                                          </p:val>
                                        </p:tav>
                                        <p:tav tm="100000">
                                          <p:val>
                                            <p:strVal val="#ppt_x"/>
                                          </p:val>
                                        </p:tav>
                                      </p:tavLst>
                                    </p:anim>
                                    <p:anim calcmode="lin" valueType="num">
                                      <p:cBhvr additive="base">
                                        <p:cTn id="56" dur="500" fill="hold"/>
                                        <p:tgtEl>
                                          <p:spTgt spid="117778"/>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7779"/>
                                        </p:tgtEl>
                                        <p:attrNameLst>
                                          <p:attrName>style.visibility</p:attrName>
                                        </p:attrNameLst>
                                      </p:cBhvr>
                                      <p:to>
                                        <p:strVal val="visible"/>
                                      </p:to>
                                    </p:set>
                                    <p:anim calcmode="lin" valueType="num">
                                      <p:cBhvr additive="base">
                                        <p:cTn id="61" dur="500" fill="hold"/>
                                        <p:tgtEl>
                                          <p:spTgt spid="117779"/>
                                        </p:tgtEl>
                                        <p:attrNameLst>
                                          <p:attrName>ppt_x</p:attrName>
                                        </p:attrNameLst>
                                      </p:cBhvr>
                                      <p:tavLst>
                                        <p:tav tm="0">
                                          <p:val>
                                            <p:strVal val="0-#ppt_w/2"/>
                                          </p:val>
                                        </p:tav>
                                        <p:tav tm="100000">
                                          <p:val>
                                            <p:strVal val="#ppt_x"/>
                                          </p:val>
                                        </p:tav>
                                      </p:tavLst>
                                    </p:anim>
                                    <p:anim calcmode="lin" valueType="num">
                                      <p:cBhvr additive="base">
                                        <p:cTn id="62" dur="500" fill="hold"/>
                                        <p:tgtEl>
                                          <p:spTgt spid="11777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7780"/>
                                        </p:tgtEl>
                                        <p:attrNameLst>
                                          <p:attrName>style.visibility</p:attrName>
                                        </p:attrNameLst>
                                      </p:cBhvr>
                                      <p:to>
                                        <p:strVal val="visible"/>
                                      </p:to>
                                    </p:set>
                                    <p:anim calcmode="lin" valueType="num">
                                      <p:cBhvr additive="base">
                                        <p:cTn id="67" dur="500" fill="hold"/>
                                        <p:tgtEl>
                                          <p:spTgt spid="117780"/>
                                        </p:tgtEl>
                                        <p:attrNameLst>
                                          <p:attrName>ppt_x</p:attrName>
                                        </p:attrNameLst>
                                      </p:cBhvr>
                                      <p:tavLst>
                                        <p:tav tm="0">
                                          <p:val>
                                            <p:strVal val="0-#ppt_w/2"/>
                                          </p:val>
                                        </p:tav>
                                        <p:tav tm="100000">
                                          <p:val>
                                            <p:strVal val="#ppt_x"/>
                                          </p:val>
                                        </p:tav>
                                      </p:tavLst>
                                    </p:anim>
                                    <p:anim calcmode="lin" valueType="num">
                                      <p:cBhvr additive="base">
                                        <p:cTn id="68" dur="500" fill="hold"/>
                                        <p:tgtEl>
                                          <p:spTgt spid="117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0" grpId="0" autoUpdateAnimBg="0"/>
      <p:bldP spid="117771" grpId="0" autoUpdateAnimBg="0"/>
      <p:bldP spid="117772" grpId="0" autoUpdateAnimBg="0"/>
      <p:bldP spid="117773" grpId="0" autoUpdateAnimBg="0"/>
      <p:bldP spid="117774" grpId="0" autoUpdateAnimBg="0"/>
      <p:bldP spid="117775" grpId="0" autoUpdateAnimBg="0"/>
      <p:bldP spid="117776" grpId="0" autoUpdateAnimBg="0"/>
      <p:bldP spid="117777" grpId="0" autoUpdateAnimBg="0"/>
      <p:bldP spid="117778" grpId="0" autoUpdateAnimBg="0"/>
      <p:bldP spid="117779" grpId="0" autoUpdateAnimBg="0"/>
      <p:bldP spid="11778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
            <a:ext cx="9144000" cy="1412775"/>
          </a:xfrm>
          <a:solidFill>
            <a:schemeClr val="tx2"/>
          </a:solidFill>
        </p:spPr>
        <p:txBody>
          <a:bodyPr/>
          <a:lstStyle/>
          <a:p>
            <a:r>
              <a:rPr lang="en-US" sz="3600" b="1">
                <a:solidFill>
                  <a:schemeClr val="bg1"/>
                </a:solidFill>
                <a:effectLst/>
              </a:rPr>
              <a:t>Zephaniah preached just after Manasseh filled both courts with idols</a:t>
            </a:r>
          </a:p>
        </p:txBody>
      </p:sp>
    </p:spTree>
    <p:extLst>
      <p:ext uri="{BB962C8B-B14F-4D97-AF65-F5344CB8AC3E}">
        <p14:creationId xmlns:p14="http://schemas.microsoft.com/office/powerpoint/2010/main" val="21003649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3" name="Picture 2"/>
          <p:cNvPicPr>
            <a:picLocks noChangeAspect="1"/>
          </p:cNvPicPr>
          <p:nvPr/>
        </p:nvPicPr>
        <p:blipFill>
          <a:blip r:embed="rId3"/>
          <a:stretch>
            <a:fillRect/>
          </a:stretch>
        </p:blipFill>
        <p:spPr>
          <a:xfrm>
            <a:off x="0" y="1790700"/>
            <a:ext cx="9144000" cy="3275763"/>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5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5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6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232  </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342</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Joel</a:t>
            </a:r>
          </a:p>
        </p:txBody>
      </p:sp>
      <p:sp>
        <p:nvSpPr>
          <p:cNvPr id="7066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uk-UA"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7066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7066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7067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a:solidFill>
                  <a:srgbClr val="FFFFFF"/>
                </a:solidFill>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7067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5237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679"/>
                                        </p:tgtEl>
                                        <p:attrNameLst>
                                          <p:attrName>style.visibility</p:attrName>
                                        </p:attrNameLst>
                                      </p:cBhvr>
                                      <p:to>
                                        <p:strVal val="visible"/>
                                      </p:to>
                                    </p:set>
                                    <p:anim calcmode="lin" valueType="num">
                                      <p:cBhvr additive="base">
                                        <p:cTn id="15" dur="500" fill="hold"/>
                                        <p:tgtEl>
                                          <p:spTgt spid="70679"/>
                                        </p:tgtEl>
                                        <p:attrNameLst>
                                          <p:attrName>ppt_x</p:attrName>
                                        </p:attrNameLst>
                                      </p:cBhvr>
                                      <p:tavLst>
                                        <p:tav tm="0">
                                          <p:val>
                                            <p:strVal val="#ppt_x"/>
                                          </p:val>
                                        </p:tav>
                                        <p:tav tm="100000">
                                          <p:val>
                                            <p:strVal val="#ppt_x"/>
                                          </p:val>
                                        </p:tav>
                                      </p:tavLst>
                                    </p:anim>
                                    <p:anim calcmode="lin" valueType="num">
                                      <p:cBhvr additive="base">
                                        <p:cTn id="16" dur="500" fill="hold"/>
                                        <p:tgtEl>
                                          <p:spTgt spid="7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9" grpId="0" animBg="1"/>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11434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future judgment warns us to </a:t>
            </a:r>
            <a:r>
              <a:rPr lang="en-US" sz="4800" b="1" dirty="0">
                <a:solidFill>
                  <a:srgbClr val="FFFF00"/>
                </a:solidFill>
                <a:effectLst>
                  <a:glow rad="127000">
                    <a:schemeClr val="tx1"/>
                  </a:glow>
                </a:effectLst>
                <a:latin typeface="Arial" charset="0"/>
                <a:ea typeface="ＭＳ Ｐゴシック" charset="0"/>
                <a:cs typeface="ＭＳ Ｐゴシック" charset="0"/>
              </a:rPr>
              <a:t>repent</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1:1–3:8</a:t>
            </a:r>
          </a:p>
        </p:txBody>
      </p:sp>
    </p:spTree>
    <p:extLst>
      <p:ext uri="{BB962C8B-B14F-4D97-AF65-F5344CB8AC3E}">
        <p14:creationId xmlns:p14="http://schemas.microsoft.com/office/powerpoint/2010/main" val="3602129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Zephaniah 1</a:t>
            </a:r>
          </a:p>
        </p:txBody>
      </p:sp>
    </p:spTree>
    <p:extLst>
      <p:ext uri="{BB962C8B-B14F-4D97-AF65-F5344CB8AC3E}">
        <p14:creationId xmlns:p14="http://schemas.microsoft.com/office/powerpoint/2010/main" val="3708693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501121579"/>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276661712"/>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85994" y="5123181"/>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766708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3500438"/>
            <a:ext cx="560705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6248400" y="0"/>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Judgment</a:t>
            </a:r>
          </a:p>
        </p:txBody>
      </p:sp>
      <p:pic>
        <p:nvPicPr>
          <p:cNvPr id="8499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7563" y="2276475"/>
            <a:ext cx="3246437"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7" name="Text Box 11"/>
          <p:cNvSpPr txBox="1">
            <a:spLocks noChangeArrowheads="1"/>
          </p:cNvSpPr>
          <p:nvPr/>
        </p:nvSpPr>
        <p:spPr bwMode="auto">
          <a:xfrm>
            <a:off x="179512" y="28363"/>
            <a:ext cx="4536504" cy="655564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defRPr/>
            </a:pPr>
            <a:r>
              <a:rPr lang="ru-RU" sz="2800" b="1" dirty="0">
                <a:solidFill>
                  <a:srgbClr val="FFFFFF"/>
                </a:solidFill>
                <a:effectLst>
                  <a:glow rad="152400">
                    <a:srgbClr val="000000"/>
                  </a:glow>
                </a:effectLst>
                <a:latin typeface="Arial" charset="0"/>
                <a:cs typeface="Arial" charset="0"/>
              </a:rPr>
              <a:t>"</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everything from the face of the earth,</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baseline="30000" dirty="0">
                <a:solidFill>
                  <a:srgbClr val="FFFFFF"/>
                </a:solidFill>
                <a:effectLst>
                  <a:glow rad="152400">
                    <a:srgbClr val="000000"/>
                  </a:glow>
                </a:effectLst>
                <a:latin typeface="Arial" charset="0"/>
                <a:cs typeface="Arial" charset="0"/>
              </a:rPr>
              <a:t>	3</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people and animals</a:t>
            </a:r>
            <a:r>
              <a:rPr lang="en-SG" sz="2800" b="1" dirty="0">
                <a:solidFill>
                  <a:srgbClr val="FFFFFF"/>
                </a:solidFill>
                <a:effectLst>
                  <a:glow rad="152400">
                    <a:srgbClr val="000000"/>
                  </a:glow>
                </a:effectLst>
                <a:latin typeface="Arial" charset="0"/>
                <a:cs typeface="Arial" charset="0"/>
              </a:rPr>
              <a:t> alike. </a:t>
            </a:r>
            <a:br>
              <a:rPr lang="en-SG" sz="2800" b="1" dirty="0">
                <a:solidFill>
                  <a:srgbClr val="FFFFFF"/>
                </a:solidFill>
                <a:effectLst>
                  <a:glow rad="152400">
                    <a:srgbClr val="000000"/>
                  </a:glow>
                </a:effectLst>
                <a:latin typeface="Arial" charset="0"/>
                <a:cs typeface="Arial" charset="0"/>
              </a:rPr>
            </a:br>
            <a:r>
              <a:rPr lang="en-SG" sz="2800" b="1" dirty="0">
                <a:solidFill>
                  <a:srgbClr val="FFFFFF"/>
                </a:solidFill>
                <a:effectLst>
                  <a:glow rad="152400">
                    <a:srgbClr val="000000"/>
                  </a:glow>
                </a:effectLst>
                <a:latin typeface="Arial" charset="0"/>
                <a:cs typeface="Arial" charset="0"/>
              </a:rPr>
              <a:t>I will sweep away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birds of the sky</a:t>
            </a:r>
            <a:r>
              <a:rPr lang="en-SG" sz="2800" b="1" dirty="0">
                <a:solidFill>
                  <a:srgbClr val="FFFFFF"/>
                </a:solidFill>
                <a:effectLst>
                  <a:glow rad="152400">
                    <a:srgbClr val="000000"/>
                  </a:glow>
                </a:effectLst>
                <a:latin typeface="Arial" charset="0"/>
                <a:cs typeface="Arial" charset="0"/>
              </a:rPr>
              <a:t> and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fish in the sea</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dirty="0">
                <a:solidFill>
                  <a:srgbClr val="FFFFFF"/>
                </a:solidFill>
                <a:effectLst>
                  <a:glow rad="152400">
                    <a:srgbClr val="000000"/>
                  </a:glow>
                </a:effectLst>
                <a:latin typeface="Arial" charset="0"/>
                <a:cs typeface="Arial" charset="0"/>
              </a:rPr>
              <a:t>	 I will reduce the wicked to heaps of rubble, and I will wipe humanity from the face of the earth,</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 (Zeph. 1:2-3).</a:t>
            </a:r>
          </a:p>
        </p:txBody>
      </p:sp>
    </p:spTree>
    <p:extLst>
      <p:ext uri="{BB962C8B-B14F-4D97-AF65-F5344CB8AC3E}">
        <p14:creationId xmlns:p14="http://schemas.microsoft.com/office/powerpoint/2010/main" val="119891241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584776"/>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en-US" sz="3200" b="1" dirty="0">
                <a:solidFill>
                  <a:srgbClr val="FFFFFF"/>
                </a:solidFill>
                <a:effectLst>
                  <a:glow rad="152400">
                    <a:srgbClr val="000000"/>
                  </a:glow>
                </a:effectLst>
                <a:latin typeface="Arial" charset="0"/>
                <a:cs typeface="Arial" charset="0"/>
              </a:rPr>
              <a:t>God</a:t>
            </a:r>
            <a:r>
              <a:rPr lang="uk-UA"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s Creation…Day 6</a:t>
            </a:r>
            <a:endParaRPr lang="en-US" sz="32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2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a:solidFill>
                  <a:srgbClr val="FFFFFF"/>
                </a:solidFill>
                <a:effectLst>
                  <a:glow rad="152400">
                    <a:srgbClr val="000000"/>
                  </a:glow>
                </a:effectLst>
                <a:latin typeface="Arial" charset="0"/>
                <a:cs typeface="Arial" charset="0"/>
              </a:rPr>
              <a:t>in the image of God he created him</a:t>
            </a:r>
          </a:p>
        </p:txBody>
      </p:sp>
      <p:sp>
        <p:nvSpPr>
          <p:cNvPr id="2379786" name="Text Box 10"/>
          <p:cNvSpPr txBox="1">
            <a:spLocks noChangeArrowheads="1"/>
          </p:cNvSpPr>
          <p:nvPr/>
        </p:nvSpPr>
        <p:spPr bwMode="auto">
          <a:xfrm>
            <a:off x="170120" y="719900"/>
            <a:ext cx="5410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ru-RU" sz="3200" b="1" dirty="0">
                <a:solidFill>
                  <a:srgbClr val="FFFFFF"/>
                </a:solidFill>
                <a:effectLst>
                  <a:glow rad="152400">
                    <a:srgbClr val="000000"/>
                  </a:glow>
                </a:effectLst>
                <a:latin typeface="Arial" charset="0"/>
                <a:cs typeface="Arial" charset="0"/>
              </a:rPr>
              <a:t>"</a:t>
            </a:r>
            <a:r>
              <a:rPr lang="en-US" sz="3200" b="1" dirty="0">
                <a:solidFill>
                  <a:srgbClr val="FFFFFF"/>
                </a:solidFill>
                <a:effectLst>
                  <a:glow rad="152400">
                    <a:srgbClr val="000000"/>
                  </a:glow>
                </a:effectLst>
                <a:latin typeface="Arial" charset="0"/>
                <a:cs typeface="Arial" charset="0"/>
              </a:rPr>
              <a:t>So God created man in his own image</a:t>
            </a:r>
          </a:p>
        </p:txBody>
      </p:sp>
      <p:sp>
        <p:nvSpPr>
          <p:cNvPr id="2379787" name="Text Box 11"/>
          <p:cNvSpPr txBox="1">
            <a:spLocks noChangeArrowheads="1"/>
          </p:cNvSpPr>
          <p:nvPr/>
        </p:nvSpPr>
        <p:spPr bwMode="auto">
          <a:xfrm>
            <a:off x="2789858" y="5105400"/>
            <a:ext cx="6354142"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52400">
                    <a:srgbClr val="000000"/>
                  </a:glow>
                </a:effectLst>
                <a:latin typeface="Arial" charset="0"/>
                <a:cs typeface="Arial" charset="0"/>
              </a:rPr>
              <a:t>male and female he created them</a:t>
            </a:r>
            <a:r>
              <a:rPr lang="ru-RU" sz="3200" b="1" dirty="0">
                <a:solidFill>
                  <a:srgbClr val="FFFFFF"/>
                </a:solidFill>
                <a:effectLst>
                  <a:glow rad="152400">
                    <a:srgbClr val="000000"/>
                  </a:glow>
                </a:effectLst>
                <a:latin typeface="Arial" charset="0"/>
                <a:cs typeface="Arial" charset="0"/>
              </a:rPr>
              <a:t>"</a:t>
            </a:r>
            <a:r>
              <a:rPr lang="en-US" sz="3200" b="1" dirty="0">
                <a:solidFill>
                  <a:srgbClr val="FFFFFF"/>
                </a:solidFill>
                <a:effectLst>
                  <a:glow rad="152400">
                    <a:srgbClr val="000000"/>
                  </a:glow>
                </a:effectLst>
                <a:latin typeface="Arial" charset="0"/>
                <a:cs typeface="Arial" charset="0"/>
              </a:rPr>
              <a:t> (Gen. 1:27).</a:t>
            </a:r>
          </a:p>
        </p:txBody>
      </p:sp>
    </p:spTree>
    <p:extLst>
      <p:ext uri="{BB962C8B-B14F-4D97-AF65-F5344CB8AC3E}">
        <p14:creationId xmlns:p14="http://schemas.microsoft.com/office/powerpoint/2010/main" val="894833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8294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over every living thing that</a:t>
            </a: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 </a:t>
            </a:r>
            <a:b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b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moves upon the earth</a:t>
            </a:r>
            <a:r>
              <a:rPr lang="uk-UA" sz="3200" b="1" dirty="0">
                <a:solidFill>
                  <a:srgbClr val="FFFF00"/>
                </a:solidFill>
                <a:effectLst>
                  <a:glow rad="165100">
                    <a:srgbClr val="000000"/>
                  </a:glow>
                  <a:outerShdw blurRad="38100" dist="38100" dir="2700000" algn="tl">
                    <a:srgbClr val="000000"/>
                  </a:outerShdw>
                </a:effectLst>
                <a:latin typeface="Arial" charset="0"/>
                <a:cs typeface="Arial" charset="0"/>
              </a:rPr>
              <a:t>'</a:t>
            </a:r>
            <a:r>
              <a:rPr lang="ru-RU" altLang="ja-JP" sz="32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200" b="1" dirty="0">
                <a:solidFill>
                  <a:srgbClr val="FFFFFF"/>
                </a:solidFill>
                <a:effectLst>
                  <a:glow rad="165100">
                    <a:srgbClr val="000000"/>
                  </a:glow>
                  <a:outerShdw blurRad="38100" dist="38100" dir="2700000" algn="tl">
                    <a:srgbClr val="000000"/>
                  </a:outerShdw>
                </a:effectLst>
                <a:latin typeface="Arial" charset="0"/>
                <a:cs typeface="Arial" charset="0"/>
              </a:rPr>
              <a:t> (Gen. 1:28 NLT).</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over the </a:t>
            </a: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birds</a:t>
            </a: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 of the air</a:t>
            </a:r>
          </a:p>
        </p:txBody>
      </p:sp>
      <p:sp>
        <p:nvSpPr>
          <p:cNvPr id="2487305" name="Text Box 9"/>
          <p:cNvSpPr txBox="1">
            <a:spLocks noChangeArrowheads="1"/>
          </p:cNvSpPr>
          <p:nvPr/>
        </p:nvSpPr>
        <p:spPr bwMode="auto">
          <a:xfrm>
            <a:off x="228600" y="3124200"/>
            <a:ext cx="6096000" cy="107721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have dominion over the </a:t>
            </a:r>
            <a:r>
              <a:rPr lang="en-US" sz="3200" b="1" dirty="0">
                <a:solidFill>
                  <a:srgbClr val="FFFF00"/>
                </a:solidFill>
                <a:effectLst>
                  <a:glow rad="165100">
                    <a:srgbClr val="000000"/>
                  </a:glow>
                  <a:outerShdw blurRad="38100" dist="38100" dir="2700000" algn="tl">
                    <a:srgbClr val="000000"/>
                  </a:outerShdw>
                </a:effectLst>
                <a:latin typeface="Arial" charset="0"/>
                <a:cs typeface="Arial" charset="0"/>
              </a:rPr>
              <a:t>fish</a:t>
            </a: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 of the sea</a:t>
            </a:r>
          </a:p>
        </p:txBody>
      </p:sp>
      <p:sp>
        <p:nvSpPr>
          <p:cNvPr id="2487306" name="Text Box 10"/>
          <p:cNvSpPr txBox="1">
            <a:spLocks noChangeArrowheads="1"/>
          </p:cNvSpPr>
          <p:nvPr/>
        </p:nvSpPr>
        <p:spPr bwMode="auto">
          <a:xfrm>
            <a:off x="5715000" y="381000"/>
            <a:ext cx="3352800" cy="403187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50000"/>
              </a:spcBef>
              <a:spcAft>
                <a:spcPct val="0"/>
              </a:spcAft>
              <a:defRPr/>
            </a:pPr>
            <a:r>
              <a:rPr lang="ru-RU" sz="32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sz="3200" b="1" dirty="0">
                <a:solidFill>
                  <a:srgbClr val="FFFFFF"/>
                </a:solidFill>
                <a:effectLst>
                  <a:glow rad="165100">
                    <a:srgbClr val="000000"/>
                  </a:glow>
                  <a:outerShdw blurRad="38100" dist="38100" dir="2700000" algn="tl">
                    <a:srgbClr val="000000"/>
                  </a:outerShdw>
                </a:effectLst>
                <a:latin typeface="Arial" charset="0"/>
                <a:cs typeface="Arial" charset="0"/>
              </a:rPr>
              <a:t>And God blessed them, and God said to them, </a:t>
            </a:r>
            <a:r>
              <a:rPr lang="uk-UA" sz="32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200" b="1" dirty="0">
                <a:solidFill>
                  <a:srgbClr val="FFFFFF"/>
                </a:solidFill>
                <a:effectLst>
                  <a:glow rad="165100">
                    <a:srgbClr val="000000"/>
                  </a:glow>
                  <a:outerShdw blurRad="38100" dist="38100" dir="2700000" algn="tl">
                    <a:srgbClr val="000000"/>
                  </a:outerShdw>
                </a:effectLst>
                <a:latin typeface="Arial" charset="0"/>
                <a:cs typeface="Arial" charset="0"/>
              </a:rPr>
              <a:t>Be fruitful and multiply, and fill the  earth and subdue it; </a:t>
            </a:r>
            <a:endParaRPr lang="en-US" sz="32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6391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36950" y="3500438"/>
            <a:ext cx="560705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6248400" y="0"/>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Judgment</a:t>
            </a:r>
          </a:p>
        </p:txBody>
      </p:sp>
      <p:pic>
        <p:nvPicPr>
          <p:cNvPr id="84996"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97563" y="2276475"/>
            <a:ext cx="3246437"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7" name="Text Box 11"/>
          <p:cNvSpPr txBox="1">
            <a:spLocks noChangeArrowheads="1"/>
          </p:cNvSpPr>
          <p:nvPr/>
        </p:nvSpPr>
        <p:spPr bwMode="auto">
          <a:xfrm>
            <a:off x="179512" y="28363"/>
            <a:ext cx="4536504" cy="6555642"/>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defRPr/>
            </a:pPr>
            <a:r>
              <a:rPr lang="ru-RU" sz="2800" b="1" dirty="0">
                <a:solidFill>
                  <a:srgbClr val="FFFFFF"/>
                </a:solidFill>
                <a:effectLst>
                  <a:glow rad="152400">
                    <a:srgbClr val="000000"/>
                  </a:glow>
                </a:effectLst>
                <a:latin typeface="Arial" charset="0"/>
                <a:cs typeface="Arial" charset="0"/>
              </a:rPr>
              <a:t>"</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everything from the face of the earth,</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baseline="30000" dirty="0">
                <a:solidFill>
                  <a:srgbClr val="FFFFFF"/>
                </a:solidFill>
                <a:effectLst>
                  <a:glow rad="152400">
                    <a:srgbClr val="000000"/>
                  </a:glow>
                </a:effectLst>
                <a:latin typeface="Arial" charset="0"/>
                <a:cs typeface="Arial" charset="0"/>
              </a:rPr>
              <a:t>	3</a:t>
            </a:r>
            <a:r>
              <a:rPr lang="ru-RU"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I will sweep away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people and animals</a:t>
            </a:r>
            <a:r>
              <a:rPr lang="en-SG" sz="2800" b="1" dirty="0">
                <a:solidFill>
                  <a:srgbClr val="FFFFFF"/>
                </a:solidFill>
                <a:effectLst>
                  <a:glow rad="152400">
                    <a:srgbClr val="000000"/>
                  </a:glow>
                </a:effectLst>
                <a:latin typeface="Arial" charset="0"/>
                <a:cs typeface="Arial" charset="0"/>
              </a:rPr>
              <a:t> alike. </a:t>
            </a:r>
            <a:br>
              <a:rPr lang="en-SG" sz="2800" b="1" dirty="0">
                <a:solidFill>
                  <a:srgbClr val="FFFFFF"/>
                </a:solidFill>
                <a:effectLst>
                  <a:glow rad="152400">
                    <a:srgbClr val="000000"/>
                  </a:glow>
                </a:effectLst>
                <a:latin typeface="Arial" charset="0"/>
                <a:cs typeface="Arial" charset="0"/>
              </a:rPr>
            </a:br>
            <a:r>
              <a:rPr lang="en-SG" sz="2800" b="1" dirty="0">
                <a:solidFill>
                  <a:srgbClr val="FFFFFF"/>
                </a:solidFill>
                <a:effectLst>
                  <a:glow rad="152400">
                    <a:srgbClr val="000000"/>
                  </a:glow>
                </a:effectLst>
                <a:latin typeface="Arial" charset="0"/>
                <a:cs typeface="Arial" charset="0"/>
              </a:rPr>
              <a:t>I will sweep away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birds of the sky</a:t>
            </a:r>
            <a:r>
              <a:rPr lang="en-SG" sz="2800" b="1" dirty="0">
                <a:solidFill>
                  <a:srgbClr val="FFFFFF"/>
                </a:solidFill>
                <a:effectLst>
                  <a:glow rad="152400">
                    <a:srgbClr val="000000"/>
                  </a:glow>
                </a:effectLst>
                <a:latin typeface="Arial" charset="0"/>
                <a:cs typeface="Arial" charset="0"/>
              </a:rPr>
              <a:t> and the </a:t>
            </a:r>
            <a:br>
              <a:rPr lang="en-SG" sz="2800" b="1" dirty="0">
                <a:solidFill>
                  <a:srgbClr val="FFFFFF"/>
                </a:solidFill>
                <a:effectLst>
                  <a:glow rad="152400">
                    <a:srgbClr val="000000"/>
                  </a:glow>
                </a:effectLst>
                <a:latin typeface="Arial" charset="0"/>
                <a:cs typeface="Arial" charset="0"/>
              </a:rPr>
            </a:br>
            <a:r>
              <a:rPr lang="en-SG" sz="2800" b="1" dirty="0">
                <a:solidFill>
                  <a:srgbClr val="FFFF00"/>
                </a:solidFill>
                <a:effectLst>
                  <a:glow rad="152400">
                    <a:srgbClr val="000000"/>
                  </a:glow>
                </a:effectLst>
                <a:latin typeface="Arial" charset="0"/>
                <a:cs typeface="Arial" charset="0"/>
              </a:rPr>
              <a:t>fish in the sea</a:t>
            </a:r>
            <a:r>
              <a:rPr lang="en-SG" sz="2800" b="1" dirty="0">
                <a:solidFill>
                  <a:srgbClr val="FFFFFF"/>
                </a:solidFill>
                <a:effectLst>
                  <a:glow rad="152400">
                    <a:srgbClr val="000000"/>
                  </a:glow>
                </a:effectLst>
                <a:latin typeface="Arial" charset="0"/>
                <a:cs typeface="Arial" charset="0"/>
              </a:rPr>
              <a:t>. </a:t>
            </a:r>
          </a:p>
          <a:p>
            <a:pPr defTabSz="914400" fontAlgn="base">
              <a:spcBef>
                <a:spcPct val="0"/>
              </a:spcBef>
              <a:spcAft>
                <a:spcPct val="0"/>
              </a:spcAft>
              <a:defRPr/>
            </a:pPr>
            <a:r>
              <a:rPr lang="en-SG" sz="2800" b="1" dirty="0">
                <a:solidFill>
                  <a:srgbClr val="FFFFFF"/>
                </a:solidFill>
                <a:effectLst>
                  <a:glow rad="152400">
                    <a:srgbClr val="000000"/>
                  </a:glow>
                </a:effectLst>
                <a:latin typeface="Arial" charset="0"/>
                <a:cs typeface="Arial" charset="0"/>
              </a:rPr>
              <a:t>	 I will reduce the wicked to heaps of rubble, and I will wipe humanity from the face of the earth,</a:t>
            </a:r>
            <a:r>
              <a:rPr lang="uk-UA" sz="2800" b="1" dirty="0">
                <a:solidFill>
                  <a:srgbClr val="FFFFFF"/>
                </a:solidFill>
                <a:effectLst>
                  <a:glow rad="152400">
                    <a:srgbClr val="000000"/>
                  </a:glow>
                </a:effectLst>
                <a:latin typeface="Arial" charset="0"/>
                <a:cs typeface="Arial" charset="0"/>
              </a:rPr>
              <a:t>'</a:t>
            </a:r>
            <a:r>
              <a:rPr lang="en-SG" sz="2800" b="1" dirty="0">
                <a:solidFill>
                  <a:srgbClr val="FFFFFF"/>
                </a:solidFill>
                <a:effectLst>
                  <a:glow rad="152400">
                    <a:srgbClr val="000000"/>
                  </a:glow>
                </a:effectLst>
                <a:latin typeface="Arial" charset="0"/>
                <a:cs typeface="Arial" charset="0"/>
              </a:rPr>
              <a:t> says the L</a:t>
            </a:r>
            <a:r>
              <a:rPr lang="en-SG" b="1" dirty="0">
                <a:solidFill>
                  <a:srgbClr val="FFFFFF"/>
                </a:solidFill>
                <a:effectLst>
                  <a:glow rad="152400">
                    <a:srgbClr val="000000"/>
                  </a:glow>
                </a:effectLst>
                <a:latin typeface="Arial" charset="0"/>
                <a:cs typeface="Arial" charset="0"/>
              </a:rPr>
              <a:t>ORD</a:t>
            </a: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 (Zeph. 1:2-3).</a:t>
            </a:r>
          </a:p>
        </p:txBody>
      </p:sp>
    </p:spTree>
    <p:extLst>
      <p:ext uri="{BB962C8B-B14F-4D97-AF65-F5344CB8AC3E}">
        <p14:creationId xmlns:p14="http://schemas.microsoft.com/office/powerpoint/2010/main" val="40089268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499425266"/>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89081300"/>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894469" y="5451072"/>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160357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06500"/>
            <a:ext cx="9144000" cy="56515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Work &amp; Home Life Balance</a:t>
            </a:r>
          </a:p>
        </p:txBody>
      </p:sp>
    </p:spTree>
    <p:extLst>
      <p:ext uri="{BB962C8B-B14F-4D97-AF65-F5344CB8AC3E}">
        <p14:creationId xmlns:p14="http://schemas.microsoft.com/office/powerpoint/2010/main" val="999884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119"/>
            <a:ext cx="9144000" cy="6853881"/>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crush Judah and Jerusalem with my fist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destroy every last trace of their Baal worship. I will put an end to all the idolatrous priests, so that even the memory of them will disappear</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97983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For they go up to their roofs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bow down to the sun, moon, and stars. They claim to follow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then they worship Molech, too</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636912"/>
            <a:ext cx="6197600" cy="3352800"/>
          </a:xfrm>
          <a:prstGeom prst="rect">
            <a:avLst/>
          </a:prstGeom>
        </p:spPr>
      </p:pic>
      <p:sp>
        <p:nvSpPr>
          <p:cNvPr id="4" name="Rectangle 2"/>
          <p:cNvSpPr txBox="1">
            <a:spLocks noChangeArrowheads="1"/>
          </p:cNvSpPr>
          <p:nvPr/>
        </p:nvSpPr>
        <p:spPr bwMode="auto">
          <a:xfrm>
            <a:off x="36512" y="5991575"/>
            <a:ext cx="9144000" cy="591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Pope Francis worshipping the sun god</a:t>
            </a:r>
          </a:p>
        </p:txBody>
      </p:sp>
    </p:spTree>
    <p:extLst>
      <p:ext uri="{BB962C8B-B14F-4D97-AF65-F5344CB8AC3E}">
        <p14:creationId xmlns:p14="http://schemas.microsoft.com/office/powerpoint/2010/main" val="30219187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186715" cy="6845203"/>
          </a:xfrm>
          <a:prstGeom prst="rect">
            <a:avLst/>
          </a:prstGeom>
        </p:spPr>
      </p:pic>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Prophets</a:t>
            </a:r>
          </a:p>
        </p:txBody>
      </p:sp>
    </p:spTree>
    <p:extLst>
      <p:ext uri="{BB962C8B-B14F-4D97-AF65-F5344CB8AC3E}">
        <p14:creationId xmlns:p14="http://schemas.microsoft.com/office/powerpoint/2010/main" val="132159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130" y="2013857"/>
            <a:ext cx="9190129" cy="4844143"/>
          </a:xfrm>
          <a:prstGeom prst="rect">
            <a:avLst/>
          </a:prstGeom>
        </p:spPr>
      </p:pic>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Prophets</a:t>
            </a:r>
          </a:p>
        </p:txBody>
      </p:sp>
    </p:spTree>
    <p:extLst>
      <p:ext uri="{BB962C8B-B14F-4D97-AF65-F5344CB8AC3E}">
        <p14:creationId xmlns:p14="http://schemas.microsoft.com/office/powerpoint/2010/main" val="3839880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186714" y="232008"/>
            <a:ext cx="2957285" cy="3124421"/>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Prophets</a:t>
            </a:r>
          </a:p>
        </p:txBody>
      </p:sp>
      <p:pic>
        <p:nvPicPr>
          <p:cNvPr id="2" name="Picture 1"/>
          <p:cNvPicPr>
            <a:picLocks noChangeAspect="1"/>
          </p:cNvPicPr>
          <p:nvPr/>
        </p:nvPicPr>
        <p:blipFill>
          <a:blip r:embed="rId3"/>
          <a:stretch>
            <a:fillRect/>
          </a:stretch>
        </p:blipFill>
        <p:spPr>
          <a:xfrm>
            <a:off x="1391732" y="0"/>
            <a:ext cx="4564393" cy="6858000"/>
          </a:xfrm>
          <a:prstGeom prst="rect">
            <a:avLst/>
          </a:prstGeom>
        </p:spPr>
      </p:pic>
    </p:spTree>
    <p:extLst>
      <p:ext uri="{BB962C8B-B14F-4D97-AF65-F5344CB8AC3E}">
        <p14:creationId xmlns:p14="http://schemas.microsoft.com/office/powerpoint/2010/main" val="331252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83" y="0"/>
            <a:ext cx="6858000" cy="6858000"/>
          </a:xfrm>
          <a:prstGeom prst="rect">
            <a:avLst/>
          </a:prstGeom>
        </p:spPr>
      </p:pic>
      <p:sp>
        <p:nvSpPr>
          <p:cNvPr id="900098" name="Rectangle 2"/>
          <p:cNvSpPr>
            <a:spLocks noGrp="1" noChangeArrowheads="1"/>
          </p:cNvSpPr>
          <p:nvPr>
            <p:ph type="ctrTitle"/>
          </p:nvPr>
        </p:nvSpPr>
        <p:spPr>
          <a:xfrm>
            <a:off x="4572000" y="1"/>
            <a:ext cx="4572000" cy="6858000"/>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I will destroy those who used to worship me but now no longer do.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no longer ask for the </a:t>
            </a:r>
            <a:r>
              <a:rPr lang="en-US" sz="2400" b="1" dirty="0">
                <a:effectLst>
                  <a:glow rad="127000">
                    <a:schemeClr val="tx1"/>
                  </a:glow>
                </a:effectLst>
                <a:latin typeface="Arial" charset="0"/>
                <a:ea typeface="ＭＳ Ｐゴシック" charset="0"/>
                <a:cs typeface="ＭＳ Ｐゴシック" charset="0"/>
              </a:rPr>
              <a:t>LORD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guidance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or seek my blessings</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963077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15862" y="-32047"/>
            <a:ext cx="4484130" cy="59093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Stand in silence in the presence of the Sovereign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the awesome day of the L</a:t>
            </a:r>
            <a:r>
              <a:rPr lang="en-US" sz="2400" b="1" dirty="0">
                <a:effectLst>
                  <a:glow rad="127000">
                    <a:schemeClr val="tx1"/>
                  </a:glow>
                </a:effectLst>
                <a:latin typeface="Arial" charset="0"/>
                <a:ea typeface="ＭＳ Ｐゴシック" charset="0"/>
                <a:cs typeface="ＭＳ Ｐゴシック" charset="0"/>
              </a:rPr>
              <a:t>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judgment is near.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has prepared his people for a great slaughter and has chosen their executioners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7840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3351480"/>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of judgment,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punish the leaders and princes of Judah and all those following pagan customs.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9</a:t>
            </a:r>
            <a:r>
              <a:rPr lang="en-US" sz="2800" b="1" dirty="0">
                <a:effectLst>
                  <a:glow rad="127000">
                    <a:schemeClr val="tx1"/>
                  </a:glow>
                </a:effectLst>
                <a:latin typeface="Arial" charset="0"/>
                <a:ea typeface="ＭＳ Ｐゴシック" charset="0"/>
                <a:cs typeface="ＭＳ Ｐゴシック" charset="0"/>
              </a:rPr>
              <a:t>Yes, I will punish those who participate in pagan worship ceremonies, and those who fill their masters</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houses with violence and deceit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1:8-9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8520" y="3380949"/>
            <a:ext cx="9276446" cy="3504435"/>
          </a:xfrm>
          <a:prstGeom prst="rect">
            <a:avLst/>
          </a:prstGeom>
        </p:spPr>
      </p:pic>
    </p:spTree>
    <p:extLst>
      <p:ext uri="{BB962C8B-B14F-4D97-AF65-F5344CB8AC3E}">
        <p14:creationId xmlns:p14="http://schemas.microsoft.com/office/powerpoint/2010/main" val="29063698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11"/>
          <p:cNvGrpSpPr>
            <a:grpSpLocks/>
          </p:cNvGrpSpPr>
          <p:nvPr/>
        </p:nvGrpSpPr>
        <p:grpSpPr bwMode="auto">
          <a:xfrm>
            <a:off x="0" y="0"/>
            <a:ext cx="9144000" cy="6881813"/>
            <a:chOff x="0" y="0"/>
            <a:chExt cx="9144000" cy="6881813"/>
          </a:xfrm>
        </p:grpSpPr>
        <p:pic>
          <p:nvPicPr>
            <p:cNvPr id="90116" name="Picture 3" descr="Zeph 1.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0117" name="Group 8"/>
            <p:cNvGrpSpPr>
              <a:grpSpLocks/>
            </p:cNvGrpSpPr>
            <p:nvPr/>
          </p:nvGrpSpPr>
          <p:grpSpPr bwMode="auto">
            <a:xfrm>
              <a:off x="1547664" y="1412776"/>
              <a:ext cx="5904656" cy="3816424"/>
              <a:chOff x="1547664" y="1412776"/>
              <a:chExt cx="5904656" cy="3816424"/>
            </a:xfrm>
          </p:grpSpPr>
          <p:sp>
            <p:nvSpPr>
              <p:cNvPr id="90118" name="Rectangle 2"/>
              <p:cNvSpPr>
                <a:spLocks noChangeArrowheads="1"/>
              </p:cNvSpPr>
              <p:nvPr/>
            </p:nvSpPr>
            <p:spPr bwMode="auto">
              <a:xfrm>
                <a:off x="1547664" y="1628800"/>
                <a:ext cx="5544616" cy="1296144"/>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19" name="Rectangle 6"/>
              <p:cNvSpPr>
                <a:spLocks noChangeArrowheads="1"/>
              </p:cNvSpPr>
              <p:nvPr/>
            </p:nvSpPr>
            <p:spPr bwMode="auto">
              <a:xfrm>
                <a:off x="2123728" y="2852936"/>
                <a:ext cx="4896544" cy="194421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0" name="Rectangle 7"/>
              <p:cNvSpPr>
                <a:spLocks noChangeArrowheads="1"/>
              </p:cNvSpPr>
              <p:nvPr/>
            </p:nvSpPr>
            <p:spPr bwMode="auto">
              <a:xfrm>
                <a:off x="3635896" y="3284984"/>
                <a:ext cx="3024336" cy="194421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1" name="Rectangle 9"/>
              <p:cNvSpPr>
                <a:spLocks noChangeArrowheads="1"/>
              </p:cNvSpPr>
              <p:nvPr/>
            </p:nvSpPr>
            <p:spPr bwMode="auto">
              <a:xfrm>
                <a:off x="1547664" y="1484784"/>
                <a:ext cx="2448272" cy="1296144"/>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0122" name="Rectangle 10"/>
              <p:cNvSpPr>
                <a:spLocks noChangeArrowheads="1"/>
              </p:cNvSpPr>
              <p:nvPr/>
            </p:nvSpPr>
            <p:spPr bwMode="auto">
              <a:xfrm>
                <a:off x="4788024" y="1412776"/>
                <a:ext cx="2664296" cy="1224136"/>
              </a:xfrm>
              <a:prstGeom prst="rect">
                <a:avLst/>
              </a:prstGeom>
              <a:solidFill>
                <a:schemeClr val="tx2"/>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90114" name="Title 1"/>
          <p:cNvSpPr>
            <a:spLocks noGrp="1"/>
          </p:cNvSpPr>
          <p:nvPr>
            <p:ph type="title"/>
          </p:nvPr>
        </p:nvSpPr>
        <p:spPr>
          <a:xfrm>
            <a:off x="755650" y="3006725"/>
            <a:ext cx="7772400" cy="1143000"/>
          </a:xfrm>
        </p:spPr>
        <p:txBody>
          <a:bodyPr/>
          <a:lstStyle/>
          <a:p>
            <a:r>
              <a:rPr lang="en-US">
                <a:solidFill>
                  <a:schemeClr val="bg2"/>
                </a:solidFill>
                <a:effectLst/>
                <a:latin typeface="Arial" charset="0"/>
                <a:ea typeface="ＭＳ Ｐゴシック" charset="0"/>
              </a:rPr>
              <a:t>Zephaniah 1:8</a:t>
            </a:r>
            <a:r>
              <a:rPr lang="en-US" sz="3600">
                <a:solidFill>
                  <a:schemeClr val="bg2"/>
                </a:solidFill>
                <a:effectLst/>
                <a:latin typeface="Arial" charset="0"/>
                <a:ea typeface="ＭＳ Ｐゴシック" charset="0"/>
              </a:rPr>
              <a:t> (NLT)</a:t>
            </a:r>
            <a:endParaRPr lang="en-US">
              <a:solidFill>
                <a:schemeClr val="bg2"/>
              </a:solidFill>
              <a:effectLst/>
              <a:latin typeface="Arial" charset="0"/>
              <a:ea typeface="ＭＳ Ｐゴシック" charset="0"/>
            </a:endParaRPr>
          </a:p>
        </p:txBody>
      </p:sp>
      <p:sp>
        <p:nvSpPr>
          <p:cNvPr id="90115" name="Title 1"/>
          <p:cNvSpPr txBox="1">
            <a:spLocks/>
          </p:cNvSpPr>
          <p:nvPr/>
        </p:nvSpPr>
        <p:spPr bwMode="auto">
          <a:xfrm>
            <a:off x="760413" y="16287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ru-RU" sz="4000" b="1" dirty="0">
                <a:solidFill>
                  <a:srgbClr val="000000"/>
                </a:solidFill>
                <a:latin typeface="Arial" charset="0"/>
                <a:cs typeface="Arial" charset="0"/>
              </a:rPr>
              <a:t>"</a:t>
            </a:r>
            <a:r>
              <a:rPr lang="en-US" sz="4000" b="1" dirty="0">
                <a:solidFill>
                  <a:srgbClr val="000000"/>
                </a:solidFill>
                <a:latin typeface="Arial" charset="0"/>
                <a:cs typeface="Arial" charset="0"/>
              </a:rPr>
              <a:t>I will punish…all those following pagan customs</a:t>
            </a:r>
            <a:r>
              <a:rPr lang="ru-RU" sz="4000" b="1" dirty="0">
                <a:solidFill>
                  <a:srgbClr val="000000"/>
                </a:solidFill>
                <a:latin typeface="Arial" charset="0"/>
                <a:cs typeface="Arial" charset="0"/>
              </a:rPr>
              <a:t>"</a:t>
            </a:r>
            <a:endParaRPr lang="en-US" sz="4000" b="1" dirty="0">
              <a:solidFill>
                <a:srgbClr val="000000"/>
              </a:solidFill>
              <a:latin typeface="Arial" charset="0"/>
              <a:cs typeface="Arial" charset="0"/>
            </a:endParaRPr>
          </a:p>
        </p:txBody>
      </p:sp>
      <p:sp>
        <p:nvSpPr>
          <p:cNvPr id="12" name="Title 1"/>
          <p:cNvSpPr txBox="1">
            <a:spLocks/>
          </p:cNvSpPr>
          <p:nvPr/>
        </p:nvSpPr>
        <p:spPr bwMode="auto">
          <a:xfrm>
            <a:off x="827584" y="436510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a:solidFill>
                  <a:srgbClr val="000000"/>
                </a:solidFill>
                <a:effectLst/>
                <a:latin typeface="Arial" charset="0"/>
                <a:ea typeface="ＭＳ Ｐゴシック" charset="0"/>
              </a:rPr>
              <a:t>????</a:t>
            </a:r>
          </a:p>
        </p:txBody>
      </p:sp>
    </p:spTree>
    <p:extLst>
      <p:ext uri="{BB962C8B-B14F-4D97-AF65-F5344CB8AC3E}">
        <p14:creationId xmlns:p14="http://schemas.microsoft.com/office/powerpoint/2010/main" val="1470847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 cry of alarm will come from the Fish Gate and echo throughout the New Quarter of the city. And a great crash will sound from the hills. </a:t>
            </a: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Wail in sorrow, all you who live in the market area, for all the merchants and traders will be destroyed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(Zephaniah 1:10-11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920464"/>
            <a:ext cx="6912768" cy="3917235"/>
          </a:xfrm>
          <a:prstGeom prst="rect">
            <a:avLst/>
          </a:prstGeom>
        </p:spPr>
      </p:pic>
    </p:spTree>
    <p:extLst>
      <p:ext uri="{BB962C8B-B14F-4D97-AF65-F5344CB8AC3E}">
        <p14:creationId xmlns:p14="http://schemas.microsoft.com/office/powerpoint/2010/main" val="2172086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Eating Balance</a:t>
            </a:r>
          </a:p>
        </p:txBody>
      </p:sp>
      <p:pic>
        <p:nvPicPr>
          <p:cNvPr id="2" name="Picture 1"/>
          <p:cNvPicPr>
            <a:picLocks noChangeAspect="1"/>
          </p:cNvPicPr>
          <p:nvPr/>
        </p:nvPicPr>
        <p:blipFill>
          <a:blip r:embed="rId3"/>
          <a:stretch>
            <a:fillRect/>
          </a:stretch>
        </p:blipFill>
        <p:spPr>
          <a:xfrm>
            <a:off x="-1" y="1297691"/>
            <a:ext cx="9142955" cy="5221643"/>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3528" y="29469"/>
            <a:ext cx="8496944"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search with lanterns in Jerusalem</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darkest corners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to punish those who sit complacent in their sins. They think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do nothing to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either good or bad.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13</a:t>
            </a:r>
            <a:r>
              <a:rPr lang="en-US" sz="2800" b="1" dirty="0">
                <a:effectLst>
                  <a:glow rad="127000">
                    <a:schemeClr val="tx1"/>
                  </a:glow>
                </a:effectLst>
                <a:latin typeface="Arial" charset="0"/>
                <a:ea typeface="ＭＳ Ｐゴシック" charset="0"/>
                <a:cs typeface="ＭＳ Ｐゴシック" charset="0"/>
              </a:rPr>
              <a:t>So their property will be plundered,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homes will be ransacked.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build new homes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never live in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plant vineyards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never drink wine from them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4217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851338" y="29469"/>
            <a:ext cx="8292662" cy="6351859"/>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That terrible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near.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Swiftly it comes—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bitter tears,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when even strong men will cry out.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It will be 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when the L</a:t>
            </a:r>
            <a:r>
              <a:rPr lang="en-US" sz="2400" b="1" dirty="0">
                <a:effectLst>
                  <a:glow rad="127000">
                    <a:schemeClr val="tx1"/>
                  </a:glow>
                </a:effectLst>
                <a:latin typeface="Arial" charset="0"/>
                <a:ea typeface="ＭＳ Ｐゴシック" charset="0"/>
                <a:cs typeface="ＭＳ Ｐゴシック" charset="0"/>
              </a:rPr>
              <a:t>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anger is poured out—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terrible distress and anguish,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ruin and desolation,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darkness and gloom,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clouds and blackness,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16</a:t>
            </a:r>
            <a:r>
              <a:rPr lang="en-US" sz="2800" b="1" dirty="0">
                <a:effectLst>
                  <a:glow rad="127000">
                    <a:schemeClr val="tx1"/>
                  </a:glow>
                </a:effectLst>
                <a:latin typeface="Arial" charset="0"/>
                <a:ea typeface="ＭＳ Ｐゴシック" charset="0"/>
                <a:cs typeface="ＭＳ Ｐゴシック" charset="0"/>
              </a:rPr>
              <a:t>a </a:t>
            </a:r>
            <a:r>
              <a:rPr lang="en-US" sz="2800" b="1" dirty="0">
                <a:solidFill>
                  <a:srgbClr val="FFFF00"/>
                </a:solidFill>
                <a:effectLst>
                  <a:glow rad="127000">
                    <a:schemeClr val="tx1"/>
                  </a:glow>
                </a:effectLst>
                <a:latin typeface="Arial" charset="0"/>
                <a:ea typeface="ＭＳ Ｐゴシック" charset="0"/>
                <a:cs typeface="ＭＳ Ｐゴシック" charset="0"/>
              </a:rPr>
              <a:t>day</a:t>
            </a:r>
            <a:r>
              <a:rPr lang="en-US" sz="2800" b="1" dirty="0">
                <a:effectLst>
                  <a:glow rad="127000">
                    <a:schemeClr val="tx1"/>
                  </a:glow>
                </a:effectLst>
                <a:latin typeface="Arial" charset="0"/>
                <a:ea typeface="ＭＳ Ｐゴシック" charset="0"/>
                <a:cs typeface="ＭＳ Ｐゴシック" charset="0"/>
              </a:rPr>
              <a:t> of trumpet calls and battle cries.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Down go the walled cities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strongest battlements!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1:14-16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3D6B00FB-3A12-39C0-F72C-0EE94EE10002}"/>
              </a:ext>
            </a:extLst>
          </p:cNvPr>
          <p:cNvSpPr txBox="1">
            <a:spLocks noChangeArrowheads="1"/>
          </p:cNvSpPr>
          <p:nvPr/>
        </p:nvSpPr>
        <p:spPr bwMode="auto">
          <a:xfrm>
            <a:off x="6961001" y="228640"/>
            <a:ext cx="2182999" cy="1403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en-US" sz="6600" b="1" kern="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day</a:t>
            </a:r>
            <a:endParaRPr lang="en-US" sz="6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504707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E272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268760"/>
            <a:ext cx="9144000" cy="5654040"/>
          </a:xfrm>
          <a:prstGeom prst="rect">
            <a:avLst/>
          </a:prstGeom>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2800" b="1" dirty="0">
                <a:effectLst>
                  <a:glow rad="228600">
                    <a:schemeClr val="accent4">
                      <a:satMod val="175000"/>
                      <a:alpha val="81000"/>
                    </a:schemeClr>
                  </a:glow>
                </a:effectLst>
                <a:latin typeface="Arial" charset="0"/>
                <a:ea typeface="ＭＳ Ｐゴシック" charset="0"/>
                <a:cs typeface="ＭＳ Ｐゴシック" charset="0"/>
              </a:rPr>
              <a:t>"</a:t>
            </a:r>
            <a:r>
              <a:rPr lang="en-US" sz="2800" b="1" dirty="0">
                <a:effectLst>
                  <a:glow rad="228600">
                    <a:schemeClr val="accent4">
                      <a:satMod val="175000"/>
                      <a:alpha val="81000"/>
                    </a:schemeClr>
                  </a:glow>
                </a:effectLst>
                <a:latin typeface="Arial" charset="0"/>
                <a:ea typeface="ＭＳ Ｐゴシック" charset="0"/>
                <a:cs typeface="ＭＳ Ｐゴシック" charset="0"/>
              </a:rPr>
              <a:t>Because you have sinned against the L</a:t>
            </a:r>
            <a:r>
              <a:rPr lang="en-US" sz="2400" b="1" dirty="0">
                <a:effectLst>
                  <a:glow rad="228600">
                    <a:schemeClr val="accent4">
                      <a:satMod val="175000"/>
                      <a:alpha val="81000"/>
                    </a:schemeClr>
                  </a:glow>
                </a:effectLst>
                <a:latin typeface="Arial" charset="0"/>
                <a:ea typeface="ＭＳ Ｐゴシック" charset="0"/>
                <a:cs typeface="ＭＳ Ｐゴシック" charset="0"/>
              </a:rPr>
              <a:t>ORD</a:t>
            </a:r>
            <a:r>
              <a:rPr lang="en-US" sz="2800" b="1" dirty="0">
                <a:effectLst>
                  <a:glow rad="228600">
                    <a:schemeClr val="accent4">
                      <a:satMod val="175000"/>
                      <a:alpha val="81000"/>
                    </a:schemeClr>
                  </a:glow>
                </a:effectLst>
                <a:latin typeface="Arial" charset="0"/>
                <a:ea typeface="ＭＳ Ｐゴシック" charset="0"/>
                <a:cs typeface="ＭＳ Ｐゴシック" charset="0"/>
              </a:rPr>
              <a:t>,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I will make you grope around like the blind.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Your blood will be poured into the dust,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and your bodies will lie rotting on the ground.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baseline="30000" dirty="0">
                <a:effectLst>
                  <a:glow rad="228600">
                    <a:schemeClr val="accent4">
                      <a:satMod val="175000"/>
                      <a:alpha val="81000"/>
                    </a:schemeClr>
                  </a:glow>
                </a:effectLst>
                <a:latin typeface="Arial" charset="0"/>
                <a:ea typeface="ＭＳ Ｐゴシック" charset="0"/>
                <a:cs typeface="ＭＳ Ｐゴシック" charset="0"/>
              </a:rPr>
              <a:t>18</a:t>
            </a:r>
            <a:r>
              <a:rPr lang="en-US" sz="2800" b="1" dirty="0">
                <a:effectLst>
                  <a:glow rad="228600">
                    <a:schemeClr val="accent4">
                      <a:satMod val="175000"/>
                      <a:alpha val="81000"/>
                    </a:schemeClr>
                  </a:glow>
                </a:effectLst>
                <a:latin typeface="Arial" charset="0"/>
                <a:ea typeface="ＭＳ Ｐゴシック" charset="0"/>
                <a:cs typeface="ＭＳ Ｐゴシック" charset="0"/>
              </a:rPr>
              <a:t>Your silver and gold will not save you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on that day of the L</a:t>
            </a:r>
            <a:r>
              <a:rPr lang="en-US" sz="2400" b="1" dirty="0">
                <a:effectLst>
                  <a:glow rad="228600">
                    <a:schemeClr val="accent4">
                      <a:satMod val="175000"/>
                      <a:alpha val="81000"/>
                    </a:schemeClr>
                  </a:glow>
                </a:effectLst>
                <a:latin typeface="Arial" charset="0"/>
                <a:ea typeface="ＭＳ Ｐゴシック" charset="0"/>
                <a:cs typeface="ＭＳ Ｐゴシック" charset="0"/>
              </a:rPr>
              <a:t>ORD</a:t>
            </a:r>
            <a:r>
              <a:rPr lang="uk-UA" sz="2400" b="1" dirty="0">
                <a:effectLst>
                  <a:glow rad="228600">
                    <a:schemeClr val="accent4">
                      <a:satMod val="175000"/>
                      <a:alpha val="81000"/>
                    </a:schemeClr>
                  </a:glow>
                </a:effectLst>
                <a:latin typeface="Arial" charset="0"/>
                <a:ea typeface="ＭＳ Ｐゴシック" charset="0"/>
                <a:cs typeface="ＭＳ Ｐゴシック" charset="0"/>
              </a:rPr>
              <a:t>'</a:t>
            </a:r>
            <a:r>
              <a:rPr lang="en-US" sz="2400" b="1" dirty="0">
                <a:effectLst>
                  <a:glow rad="228600">
                    <a:schemeClr val="accent4">
                      <a:satMod val="175000"/>
                      <a:alpha val="81000"/>
                    </a:schemeClr>
                  </a:glow>
                </a:effectLst>
                <a:latin typeface="Arial" charset="0"/>
                <a:ea typeface="ＭＳ Ｐゴシック" charset="0"/>
                <a:cs typeface="ＭＳ Ｐゴシック" charset="0"/>
              </a:rPr>
              <a:t>s</a:t>
            </a:r>
            <a:r>
              <a:rPr lang="en-US" sz="2800" b="1" dirty="0">
                <a:effectLst>
                  <a:glow rad="228600">
                    <a:schemeClr val="accent4">
                      <a:satMod val="175000"/>
                      <a:alpha val="81000"/>
                    </a:schemeClr>
                  </a:glow>
                </a:effectLst>
                <a:latin typeface="Arial" charset="0"/>
                <a:ea typeface="ＭＳ Ｐゴシック" charset="0"/>
                <a:cs typeface="ＭＳ Ｐゴシック" charset="0"/>
              </a:rPr>
              <a:t> anger.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For the whole land will be devoured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by the fire of his jealousy.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He will make a terrifying end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of all the people on earth</a:t>
            </a:r>
            <a:r>
              <a:rPr lang="ru-RU" sz="2800" b="1" dirty="0">
                <a:effectLst>
                  <a:glow rad="228600">
                    <a:schemeClr val="accent4">
                      <a:satMod val="175000"/>
                      <a:alpha val="81000"/>
                    </a:schemeClr>
                  </a:glow>
                </a:effectLst>
                <a:latin typeface="Arial" charset="0"/>
                <a:ea typeface="ＭＳ Ｐゴシック" charset="0"/>
                <a:cs typeface="ＭＳ Ｐゴシック" charset="0"/>
              </a:rPr>
              <a:t>"</a:t>
            </a:r>
            <a:r>
              <a:rPr lang="en-US" sz="2800" b="1" dirty="0">
                <a:effectLst>
                  <a:glow rad="228600">
                    <a:schemeClr val="accent4">
                      <a:satMod val="175000"/>
                      <a:alpha val="81000"/>
                    </a:schemeClr>
                  </a:glow>
                </a:effectLst>
                <a:latin typeface="Arial" charset="0"/>
                <a:ea typeface="ＭＳ Ｐゴシック" charset="0"/>
                <a:cs typeface="ＭＳ Ｐゴシック" charset="0"/>
              </a:rPr>
              <a:t> </a:t>
            </a:r>
            <a:br>
              <a:rPr lang="en-US" sz="2800" b="1" dirty="0">
                <a:effectLst>
                  <a:glow rad="228600">
                    <a:schemeClr val="accent4">
                      <a:satMod val="175000"/>
                      <a:alpha val="81000"/>
                    </a:schemeClr>
                  </a:glow>
                </a:effectLst>
                <a:latin typeface="Arial" charset="0"/>
                <a:ea typeface="ＭＳ Ｐゴシック" charset="0"/>
                <a:cs typeface="ＭＳ Ｐゴシック" charset="0"/>
              </a:rPr>
            </a:br>
            <a:r>
              <a:rPr lang="en-US" sz="2800" b="1" dirty="0">
                <a:effectLst>
                  <a:glow rad="228600">
                    <a:schemeClr val="accent4">
                      <a:satMod val="175000"/>
                      <a:alpha val="81000"/>
                    </a:schemeClr>
                  </a:glow>
                </a:effectLst>
                <a:latin typeface="Arial" charset="0"/>
                <a:ea typeface="ＭＳ Ｐゴシック" charset="0"/>
                <a:cs typeface="ＭＳ Ｐゴシック" charset="0"/>
              </a:rPr>
              <a:t>(Zephaniah 1:17-18 </a:t>
            </a:r>
            <a:r>
              <a:rPr lang="en-US" sz="2400" b="1" dirty="0">
                <a:effectLst>
                  <a:glow rad="228600">
                    <a:schemeClr val="accent4">
                      <a:satMod val="175000"/>
                      <a:alpha val="81000"/>
                    </a:schemeClr>
                  </a:glow>
                </a:effectLst>
                <a:latin typeface="Arial" charset="0"/>
                <a:ea typeface="ＭＳ Ｐゴシック" charset="0"/>
                <a:cs typeface="ＭＳ Ｐゴシック" charset="0"/>
              </a:rPr>
              <a:t>NLT</a:t>
            </a:r>
            <a:r>
              <a:rPr lang="en-US" sz="2800" b="1" dirty="0">
                <a:effectLst>
                  <a:glow rad="228600">
                    <a:schemeClr val="accent4">
                      <a:satMod val="175000"/>
                      <a:alpha val="81000"/>
                    </a:scheme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5756164"/>
      </p:ext>
    </p:extLst>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Earthquakes</a:t>
            </a:r>
          </a:p>
        </p:txBody>
      </p:sp>
      <p:pic>
        <p:nvPicPr>
          <p:cNvPr id="2" name="Picture 1"/>
          <p:cNvPicPr>
            <a:picLocks noChangeAspect="1"/>
          </p:cNvPicPr>
          <p:nvPr/>
        </p:nvPicPr>
        <p:blipFill>
          <a:blip r:embed="rId3"/>
          <a:stretch>
            <a:fillRect/>
          </a:stretch>
        </p:blipFill>
        <p:spPr>
          <a:xfrm>
            <a:off x="0" y="1233714"/>
            <a:ext cx="9144000" cy="5080000"/>
          </a:xfrm>
          <a:prstGeom prst="rect">
            <a:avLst/>
          </a:prstGeom>
        </p:spPr>
      </p:pic>
    </p:spTree>
    <p:extLst>
      <p:ext uri="{BB962C8B-B14F-4D97-AF65-F5344CB8AC3E}">
        <p14:creationId xmlns:p14="http://schemas.microsoft.com/office/powerpoint/2010/main" val="177184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Zephaniah 2</a:t>
            </a:r>
          </a:p>
        </p:txBody>
      </p:sp>
    </p:spTree>
    <p:extLst>
      <p:ext uri="{BB962C8B-B14F-4D97-AF65-F5344CB8AC3E}">
        <p14:creationId xmlns:p14="http://schemas.microsoft.com/office/powerpoint/2010/main" val="2594226111"/>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1575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Gather together—yes, gather together,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you shameless nation.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Gather before judgment begins,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before your time to repent is blown away like chaff.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 now, before the fierce fury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falls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terrible day of the </a:t>
            </a:r>
            <a:r>
              <a:rPr lang="en-US" sz="2400" b="1" dirty="0">
                <a:effectLst>
                  <a:glow rad="127000">
                    <a:schemeClr val="tx1"/>
                  </a:glow>
                </a:effectLst>
                <a:latin typeface="Arial" charset="0"/>
                <a:ea typeface="ＭＳ Ｐゴシック" charset="0"/>
                <a:cs typeface="ＭＳ Ｐゴシック" charset="0"/>
              </a:rPr>
              <a:t>LORD</a:t>
            </a:r>
            <a:r>
              <a:rPr lang="uk-UA"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anger begins.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3</a:t>
            </a:r>
            <a:r>
              <a:rPr lang="en-US" sz="2800" b="1" dirty="0">
                <a:effectLst>
                  <a:glow rad="127000">
                    <a:schemeClr val="tx1"/>
                  </a:glow>
                </a:effectLst>
                <a:latin typeface="Arial" charset="0"/>
                <a:ea typeface="ＭＳ Ｐゴシック" charset="0"/>
                <a:cs typeface="ＭＳ Ｐゴシック" charset="0"/>
              </a:rPr>
              <a:t>Seek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all who are humble,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follow his commands.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Seek to do what is right and to live humbly.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Perhaps even yet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protect you—</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protect you from his anger on that day of destruction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(Zephaniah 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64191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81582457"/>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6886648"/>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1981200" y="5715000"/>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1995001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15" name="Text Box 9"/>
          <p:cNvSpPr txBox="1">
            <a:spLocks noChangeArrowheads="1"/>
          </p:cNvSpPr>
          <p:nvPr/>
        </p:nvSpPr>
        <p:spPr bwMode="auto">
          <a:xfrm>
            <a:off x="628343" y="3099880"/>
            <a:ext cx="2348294" cy="1200328"/>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Philistia</a:t>
            </a:r>
            <a:br>
              <a:rPr lang="en-US" sz="4400" b="1" dirty="0">
                <a:solidFill>
                  <a:srgbClr val="FFFFFF"/>
                </a:solidFill>
                <a:effectLst>
                  <a:glow rad="203200">
                    <a:srgbClr val="000514">
                      <a:alpha val="88000"/>
                    </a:srgbClr>
                  </a:glow>
                </a:effectLst>
                <a:latin typeface="Arial"/>
                <a:cs typeface="Arial"/>
              </a:rPr>
            </a:br>
            <a:r>
              <a:rPr lang="en-US" sz="2800" b="1" dirty="0">
                <a:solidFill>
                  <a:srgbClr val="FFFFFF"/>
                </a:solidFill>
                <a:effectLst>
                  <a:glow rad="203200">
                    <a:srgbClr val="000514">
                      <a:alpha val="88000"/>
                    </a:srgbClr>
                  </a:glow>
                </a:effectLst>
                <a:latin typeface="Arial"/>
                <a:cs typeface="Arial"/>
              </a:rPr>
              <a:t> (2:4-7)</a:t>
            </a:r>
            <a:endParaRPr lang="en-US" sz="4400"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Ethiopia</a:t>
            </a:r>
          </a:p>
        </p:txBody>
      </p:sp>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Moab </a:t>
            </a:r>
            <a:r>
              <a:rPr lang="is-IS" sz="2400" b="1" dirty="0">
                <a:solidFill>
                  <a:srgbClr val="FFFFFF"/>
                </a:solidFill>
                <a:effectLst>
                  <a:glow rad="203200">
                    <a:srgbClr val="000514">
                      <a:alpha val="88000"/>
                    </a:srgbClr>
                  </a:glow>
                </a:effectLst>
                <a:latin typeface="Arial"/>
                <a:cs typeface="Arial"/>
              </a:rPr>
              <a:t> (2:8-11)</a:t>
            </a:r>
            <a:endParaRPr lang="en-US" sz="4400" b="1" dirty="0">
              <a:solidFill>
                <a:srgbClr val="FFFFFF"/>
              </a:solidFill>
              <a:effectLst>
                <a:glow rad="203200">
                  <a:srgbClr val="000514">
                    <a:alpha val="88000"/>
                  </a:srgbClr>
                </a:glow>
              </a:effectLst>
              <a:latin typeface="Arial"/>
              <a:cs typeface="Arial"/>
            </a:endParaRPr>
          </a:p>
        </p:txBody>
      </p:sp>
      <p:sp>
        <p:nvSpPr>
          <p:cNvPr id="10" name="Text Box 9"/>
          <p:cNvSpPr txBox="1">
            <a:spLocks noChangeArrowheads="1"/>
          </p:cNvSpPr>
          <p:nvPr/>
        </p:nvSpPr>
        <p:spPr bwMode="auto">
          <a:xfrm>
            <a:off x="2976637" y="461497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Edom</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(Zephaniah 2:4-15)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760000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872096" y="3262224"/>
            <a:ext cx="23482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Philistia</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Philistia </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2:4-7)</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Gaza and Ashkelon will be abandoned,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Ashdod and Ekron torn down.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5</a:t>
            </a:r>
            <a:r>
              <a:rPr lang="en-US" sz="2800" b="1" dirty="0">
                <a:effectLst>
                  <a:glow rad="127000">
                    <a:schemeClr val="tx1"/>
                  </a:glow>
                </a:effectLst>
                <a:latin typeface="Arial" charset="0"/>
                <a:ea typeface="ＭＳ Ｐゴシック" charset="0"/>
                <a:cs typeface="ＭＳ Ｐゴシック" charset="0"/>
              </a:rPr>
              <a:t>And what sorrow awaits you Philistines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who live along the coast and in the land of Canaan,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this judgment is against you, too!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destroy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until not one of you is left.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6</a:t>
            </a:r>
            <a:r>
              <a:rPr lang="en-US" sz="2800" b="1" dirty="0">
                <a:effectLst>
                  <a:glow rad="127000">
                    <a:schemeClr val="tx1"/>
                  </a:glow>
                </a:effectLst>
                <a:latin typeface="Arial" charset="0"/>
                <a:ea typeface="ＭＳ Ｐゴシック" charset="0"/>
                <a:cs typeface="ＭＳ Ｐゴシック" charset="0"/>
              </a:rPr>
              <a:t>The Philistine coast will become a wilderness pasture, a place of shepherd camps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enclosures for sheep and goats.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7</a:t>
            </a:r>
            <a:r>
              <a:rPr lang="en-US" sz="2800" b="1" dirty="0">
                <a:effectLst>
                  <a:glow rad="127000">
                    <a:schemeClr val="tx1"/>
                  </a:glow>
                </a:effectLst>
                <a:latin typeface="Arial" charset="0"/>
                <a:ea typeface="ＭＳ Ｐゴシック" charset="0"/>
                <a:cs typeface="ＭＳ Ｐゴシック" charset="0"/>
              </a:rPr>
              <a:t>The remnant of the tribe of Judah will pasture there.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rest at night in the abandoned houses in Ashkelon. 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their God will visit his people in kindness and restore their prosperity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kumimoji="1" lang="en-US" altLang="zh-CN" sz="2800" b="1" dirty="0">
                <a:latin typeface="Arial" charset="0"/>
              </a:rPr>
              <a:t>Zephaniah</a:t>
            </a:r>
            <a:r>
              <a:rPr lang="en-US" sz="2800" b="1" dirty="0">
                <a:effectLst>
                  <a:glow rad="127000">
                    <a:schemeClr val="tx1"/>
                  </a:glow>
                </a:effectLst>
                <a:latin typeface="Arial" charset="0"/>
                <a:ea typeface="ＭＳ Ｐゴシック" charset="0"/>
                <a:cs typeface="ＭＳ Ｐゴシック" charset="0"/>
              </a:rPr>
              <a:t> 2:4-7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37946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3" name="Picture 2"/>
          <p:cNvPicPr>
            <a:picLocks noChangeAspect="1"/>
          </p:cNvPicPr>
          <p:nvPr/>
        </p:nvPicPr>
        <p:blipFill>
          <a:blip r:embed="rId3"/>
          <a:stretch>
            <a:fillRect/>
          </a:stretch>
        </p:blipFill>
        <p:spPr>
          <a:xfrm>
            <a:off x="0" y="0"/>
            <a:ext cx="9144000" cy="6839712"/>
          </a:xfrm>
          <a:prstGeom prst="rect">
            <a:avLst/>
          </a:prstGeom>
        </p:spPr>
      </p:pic>
    </p:spTree>
    <p:extLst>
      <p:ext uri="{BB962C8B-B14F-4D97-AF65-F5344CB8AC3E}">
        <p14:creationId xmlns:p14="http://schemas.microsoft.com/office/powerpoint/2010/main" val="1235894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9" name="Text Box 9"/>
          <p:cNvSpPr txBox="1">
            <a:spLocks noChangeArrowheads="1"/>
          </p:cNvSpPr>
          <p:nvPr/>
        </p:nvSpPr>
        <p:spPr bwMode="auto">
          <a:xfrm>
            <a:off x="3241233" y="3821119"/>
            <a:ext cx="305895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Moab</a:t>
            </a:r>
          </a:p>
        </p:txBody>
      </p:sp>
      <p:sp>
        <p:nvSpPr>
          <p:cNvPr id="10" name="Text Box 9"/>
          <p:cNvSpPr txBox="1">
            <a:spLocks noChangeArrowheads="1"/>
          </p:cNvSpPr>
          <p:nvPr/>
        </p:nvSpPr>
        <p:spPr bwMode="auto">
          <a:xfrm>
            <a:off x="2976637" y="4614973"/>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Edom</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Moab &amp; Edom</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2:8-11)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ctr"/>
          <a:lstStyle/>
          <a:p>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I have heard the taunts of the Moabites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and the insults of the Ammonites,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mocking my people and invading their borders. </a:t>
            </a:r>
            <a:br>
              <a:rPr lang="en-SG" sz="2800" b="1" dirty="0">
                <a:effectLst>
                  <a:glow rad="127000">
                    <a:schemeClr val="tx1"/>
                  </a:glow>
                </a:effectLst>
                <a:latin typeface="Arial" charset="0"/>
                <a:ea typeface="ＭＳ Ｐゴシック" charset="0"/>
                <a:cs typeface="ＭＳ Ｐゴシック" charset="0"/>
              </a:rPr>
            </a:br>
            <a:r>
              <a:rPr lang="en-SG" sz="2800" b="1" baseline="30000" dirty="0">
                <a:effectLst>
                  <a:glow rad="127000">
                    <a:schemeClr val="tx1"/>
                  </a:glow>
                </a:effectLst>
                <a:latin typeface="Arial" charset="0"/>
                <a:ea typeface="ＭＳ Ｐゴシック" charset="0"/>
                <a:cs typeface="ＭＳ Ｐゴシック" charset="0"/>
              </a:rPr>
              <a:t>9</a:t>
            </a:r>
            <a:r>
              <a:rPr lang="en-SG" sz="2800" b="1" dirty="0">
                <a:effectLst>
                  <a:glow rad="127000">
                    <a:schemeClr val="tx1"/>
                  </a:glow>
                </a:effectLst>
                <a:latin typeface="Arial" charset="0"/>
                <a:ea typeface="ＭＳ Ｐゴシック" charset="0"/>
                <a:cs typeface="ＭＳ Ｐゴシック" charset="0"/>
              </a:rPr>
              <a:t>Now, as surely as I live,</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says the 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of Heaven</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Armies, the God of Israel, </a:t>
            </a:r>
            <a:br>
              <a:rPr lang="en-SG"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Moab and Ammon will be destroyed—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destroyed as completely as Sodom and Gomorrah.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Their land will become a place of stinging nettles,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salt pits, and eternal desolation.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 The remnant of my people will plunder them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and take their land</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kumimoji="1" lang="en-US" altLang="zh-CN" sz="2800" b="1" dirty="0">
                <a:latin typeface="Arial" charset="0"/>
              </a:rPr>
              <a:t>Zephaniah</a:t>
            </a:r>
            <a:r>
              <a:rPr lang="en-US" sz="2800" b="1" dirty="0">
                <a:effectLst>
                  <a:glow rad="127000">
                    <a:schemeClr val="tx1"/>
                  </a:glow>
                </a:effectLst>
                <a:latin typeface="Arial" charset="0"/>
                <a:ea typeface="ＭＳ Ｐゴシック" charset="0"/>
                <a:cs typeface="ＭＳ Ｐゴシック" charset="0"/>
              </a:rPr>
              <a:t> 2:8-9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868471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4856"/>
          </a:xfrm>
          <a:prstGeom prst="rect">
            <a:avLst/>
          </a:prstGeom>
        </p:spPr>
      </p:pic>
      <p:sp>
        <p:nvSpPr>
          <p:cNvPr id="900098" name="Rectangle 2"/>
          <p:cNvSpPr>
            <a:spLocks noGrp="1" noChangeArrowheads="1"/>
          </p:cNvSpPr>
          <p:nvPr>
            <p:ph type="ctrTitle"/>
          </p:nvPr>
        </p:nvSpPr>
        <p:spPr>
          <a:xfrm>
            <a:off x="0" y="3574783"/>
            <a:ext cx="9144000" cy="3280073"/>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They will receive the wages of their pride,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for they have scoffed at the people of the Lord of Heaven</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Armies. </a:t>
            </a:r>
            <a:r>
              <a:rPr lang="en-SG" sz="2800" b="1" baseline="30000" dirty="0">
                <a:effectLst>
                  <a:glow rad="127000">
                    <a:schemeClr val="tx1"/>
                  </a:glow>
                </a:effectLst>
                <a:latin typeface="Arial" charset="0"/>
                <a:ea typeface="ＭＳ Ｐゴシック" charset="0"/>
                <a:cs typeface="ＭＳ Ｐゴシック" charset="0"/>
              </a:rPr>
              <a:t>11</a:t>
            </a:r>
            <a:r>
              <a:rPr lang="en-SG" sz="2800" b="1" dirty="0">
                <a:effectLst>
                  <a:glow rad="127000">
                    <a:schemeClr val="tx1"/>
                  </a:glow>
                </a:effectLst>
                <a:latin typeface="Arial" charset="0"/>
                <a:ea typeface="ＭＳ Ｐゴシック" charset="0"/>
                <a:cs typeface="ＭＳ Ｐゴシック" charset="0"/>
              </a:rPr>
              <a:t>The 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will terrify them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as he destroys all the gods in the land. </a:t>
            </a:r>
            <a:br>
              <a:rPr lang="en-SG" sz="2800" b="1" dirty="0">
                <a:effectLst>
                  <a:glow rad="127000">
                    <a:schemeClr val="tx1"/>
                  </a:glow>
                </a:effectLst>
                <a:latin typeface="Arial" charset="0"/>
                <a:ea typeface="ＭＳ Ｐゴシック" charset="0"/>
                <a:cs typeface="ＭＳ Ｐゴシック" charset="0"/>
              </a:rPr>
            </a:br>
            <a:r>
              <a:rPr lang="en-SG" sz="2800" b="1" dirty="0">
                <a:effectLst>
                  <a:glow rad="127000">
                    <a:schemeClr val="tx1"/>
                  </a:glow>
                </a:effectLst>
                <a:latin typeface="Arial" charset="0"/>
                <a:ea typeface="ＭＳ Ｐゴシック" charset="0"/>
                <a:cs typeface="ＭＳ Ｐゴシック" charset="0"/>
              </a:rPr>
              <a:t>Then nations around the world will worship the L</a:t>
            </a:r>
            <a:r>
              <a:rPr lang="en-SG" sz="2400" b="1" dirty="0">
                <a:effectLst>
                  <a:glow rad="127000">
                    <a:schemeClr val="tx1"/>
                  </a:glow>
                </a:effectLst>
                <a:latin typeface="Arial" charset="0"/>
                <a:ea typeface="ＭＳ Ｐゴシック" charset="0"/>
                <a:cs typeface="ＭＳ Ｐゴシック" charset="0"/>
              </a:rPr>
              <a:t>ORD</a:t>
            </a:r>
            <a:r>
              <a:rPr lang="en-SG" sz="2800" b="1" dirty="0">
                <a:effectLst>
                  <a:glow rad="127000">
                    <a:schemeClr val="tx1"/>
                  </a:glow>
                </a:effectLst>
                <a:latin typeface="Arial" charset="0"/>
                <a:ea typeface="ＭＳ Ｐゴシック" charset="0"/>
                <a:cs typeface="ＭＳ Ｐゴシック" charset="0"/>
              </a:rPr>
              <a:t>, each in their own land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2:10-11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564406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Ethiopia</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Ethiopia</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2:12)</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14"/>
            <a:ext cx="9144000" cy="6841186"/>
          </a:xfrm>
          <a:prstGeom prst="rect">
            <a:avLst/>
          </a:prstGeom>
        </p:spPr>
      </p:pic>
      <p:sp>
        <p:nvSpPr>
          <p:cNvPr id="900098" name="Rectangle 2"/>
          <p:cNvSpPr>
            <a:spLocks noGrp="1" noChangeArrowheads="1"/>
          </p:cNvSpPr>
          <p:nvPr>
            <p:ph type="ctrTitle"/>
          </p:nvPr>
        </p:nvSpPr>
        <p:spPr>
          <a:xfrm>
            <a:off x="0" y="29469"/>
            <a:ext cx="9144000" cy="152732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Ethiopians will also be slaughtered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by my sword,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11927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a:solidFill>
                  <a:srgbClr val="FFFFFF"/>
                </a:solidFill>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963909"/>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Assyria</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Assyria </a:t>
            </a:r>
            <a:br>
              <a:rPr kumimoji="1" lang="en-US" altLang="zh-CN" sz="3600" b="1" dirty="0">
                <a:solidFill>
                  <a:schemeClr val="bg1"/>
                </a:solidFill>
                <a:latin typeface="Arial" charset="0"/>
              </a:rPr>
            </a:br>
            <a:r>
              <a:rPr kumimoji="1" lang="en-US" altLang="zh-CN" sz="3600" b="1" dirty="0">
                <a:solidFill>
                  <a:schemeClr val="bg1"/>
                </a:solidFill>
                <a:latin typeface="Arial" charset="0"/>
              </a:rPr>
              <a:t>(Zephaniah 2:13-15)</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3332967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82853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strike the lands of the north with his fist, destroying the land of Assyria.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make its great capital, Nineveh,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desolate wasteland, </a:t>
            </a:r>
            <a:r>
              <a:rPr lang="en-US" sz="2800" b="1" dirty="0">
                <a:solidFill>
                  <a:srgbClr val="FFFF00"/>
                </a:solidFill>
                <a:effectLst>
                  <a:glow rad="127000">
                    <a:schemeClr val="tx1"/>
                  </a:glow>
                </a:effectLst>
                <a:latin typeface="Arial" charset="0"/>
                <a:ea typeface="ＭＳ Ｐゴシック" charset="0"/>
                <a:cs typeface="ＭＳ Ｐゴシック" charset="0"/>
              </a:rPr>
              <a:t>parched like a desert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14 </a:t>
            </a:r>
            <a:r>
              <a:rPr lang="en-US" sz="2800" b="1" dirty="0">
                <a:effectLst>
                  <a:glow rad="127000">
                    <a:schemeClr val="tx1"/>
                  </a:glow>
                </a:effectLst>
                <a:latin typeface="Arial" charset="0"/>
                <a:ea typeface="ＭＳ Ｐゴシック" charset="0"/>
                <a:cs typeface="ＭＳ Ｐゴシック" charset="0"/>
              </a:rPr>
              <a:t>The proud city will become a pasture for flocks and herds, and all sorts of wild animals will settle there.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desert owl and screech owl will roost on its ruined columns,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calls echoing through the gaping windows.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Rubble will block all the doorways,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cedar paneling will be exposed to the weather</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kumimoji="1" lang="en-US" altLang="zh-CN" sz="2800" b="1" dirty="0">
                <a:latin typeface="Arial" charset="0"/>
              </a:rPr>
              <a:t>Zephaniah</a:t>
            </a:r>
            <a:r>
              <a:rPr lang="en-US" sz="2800" b="1" dirty="0">
                <a:effectLst>
                  <a:glow rad="127000">
                    <a:schemeClr val="tx1"/>
                  </a:glow>
                </a:effectLst>
                <a:latin typeface="Arial" charset="0"/>
                <a:ea typeface="ＭＳ Ｐゴシック" charset="0"/>
                <a:cs typeface="ＭＳ Ｐゴシック" charset="0"/>
              </a:rPr>
              <a:t> 2:13-14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421709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251520" y="1268760"/>
            <a:ext cx="8892480" cy="5589240"/>
          </a:xfrm>
        </p:spPr>
        <p:txBody>
          <a:bodyPr/>
          <a:lstStyle/>
          <a:p>
            <a:pPr eaLnBrk="1" hangingPunct="1">
              <a:defRPr/>
            </a:pPr>
            <a:r>
              <a:rPr lang="ru-RU" altLang="ja-JP" i="1" dirty="0">
                <a:effectLst>
                  <a:glow rad="215900">
                    <a:schemeClr val="bg2"/>
                  </a:glow>
                </a:effectLst>
                <a:latin typeface="Arial" charset="0"/>
                <a:ea typeface="ＭＳ Ｐゴシック" charset="0"/>
                <a:cs typeface="Times New Roman" charset="0"/>
              </a:rPr>
              <a:t>"</a:t>
            </a:r>
            <a:r>
              <a:rPr lang="en-US" i="1" dirty="0">
                <a:effectLst>
                  <a:glow rad="215900">
                    <a:schemeClr val="bg2"/>
                  </a:glow>
                </a:effectLst>
                <a:latin typeface="Arial" charset="0"/>
                <a:ea typeface="ＭＳ Ｐゴシック" charset="0"/>
                <a:cs typeface="Times New Roman" charset="0"/>
              </a:rPr>
              <a:t>And He will stretch out His hand against the north and destroy Assyria, and He will make Nineveh a desolation, parched like the wilderness</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(Zeph. 2:13)</a:t>
            </a:r>
            <a:endParaRPr lang="en-US" u="sng" dirty="0">
              <a:effectLst>
                <a:glow rad="215900">
                  <a:schemeClr val="bg2"/>
                </a:glow>
              </a:effectLst>
              <a:latin typeface="Arial" charset="0"/>
              <a:ea typeface="ＭＳ Ｐゴシック" charset="0"/>
              <a:cs typeface="Times New Roman" charset="0"/>
            </a:endParaRPr>
          </a:p>
          <a:p>
            <a:pPr eaLnBrk="1" hangingPunct="1">
              <a:buFontTx/>
              <a:buNone/>
              <a:defRPr/>
            </a:pPr>
            <a:r>
              <a:rPr lang="en-US" dirty="0">
                <a:effectLst>
                  <a:glow rad="215900">
                    <a:schemeClr val="bg2"/>
                  </a:glow>
                </a:effectLst>
                <a:latin typeface="Arial" charset="0"/>
                <a:ea typeface="ＭＳ Ｐゴシック" charset="0"/>
                <a:cs typeface="Times New Roman" charset="0"/>
              </a:rPr>
              <a:t> </a:t>
            </a:r>
          </a:p>
          <a:p>
            <a:pPr eaLnBrk="1" hangingPunct="1">
              <a:defRPr/>
            </a:pPr>
            <a:r>
              <a:rPr lang="en-US" dirty="0">
                <a:effectLst>
                  <a:glow rad="215900">
                    <a:schemeClr val="bg2"/>
                  </a:glow>
                </a:effectLst>
                <a:latin typeface="Arial" charset="0"/>
                <a:ea typeface="ＭＳ Ｐゴシック" charset="0"/>
                <a:cs typeface="Times New Roman" charset="0"/>
              </a:rPr>
              <a:t>The prophesied destruction of Nineveh (Zeph. 2:13), the capital of Assyria in what is now Iraq, fell in 612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into the hands of the neighboring Babylonians, with the whole empire taken by 605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The prediction that God would leave Nineveh </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dry as a desert</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is remarkable in view of the fame of the city</a:t>
            </a:r>
            <a:r>
              <a:rPr lang="uk-UA"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s great irrigation system.</a:t>
            </a:r>
          </a:p>
        </p:txBody>
      </p:sp>
      <p:sp>
        <p:nvSpPr>
          <p:cNvPr id="72707" name="Title 2"/>
          <p:cNvSpPr>
            <a:spLocks noGrp="1"/>
          </p:cNvSpPr>
          <p:nvPr>
            <p:ph type="title"/>
          </p:nvPr>
        </p:nvSpPr>
        <p:spPr>
          <a:xfrm>
            <a:off x="0" y="404664"/>
            <a:ext cx="9144000" cy="685800"/>
          </a:xfrm>
        </p:spPr>
        <p:txBody>
          <a:bodyPr/>
          <a:lstStyle/>
          <a:p>
            <a:pPr>
              <a:defRPr/>
            </a:pPr>
            <a:r>
              <a:rPr lang="en-US" dirty="0">
                <a:effectLst>
                  <a:glow rad="215900">
                    <a:schemeClr val="bg2"/>
                  </a:glow>
                </a:effectLst>
                <a:latin typeface="Arial" charset="0"/>
                <a:ea typeface="ＭＳ Ｐゴシック" charset="0"/>
                <a:cs typeface="ＭＳ Ｐゴシック" charset="0"/>
              </a:rPr>
              <a:t>Nineveh</a:t>
            </a:r>
            <a:r>
              <a:rPr lang="uk-UA" altLang="ja-JP" dirty="0">
                <a:effectLst>
                  <a:glow rad="215900">
                    <a:schemeClr val="bg2"/>
                  </a:glow>
                </a:effectLst>
                <a:latin typeface="Arial" charset="0"/>
                <a:ea typeface="ＭＳ Ｐゴシック" charset="0"/>
                <a:cs typeface="ＭＳ Ｐゴシック" charset="0"/>
              </a:rPr>
              <a:t>'</a:t>
            </a:r>
            <a:r>
              <a:rPr lang="en-US" dirty="0">
                <a:effectLst>
                  <a:glow rad="215900">
                    <a:schemeClr val="bg2"/>
                  </a:glow>
                </a:effectLst>
                <a:latin typeface="Arial" charset="0"/>
                <a:ea typeface="ＭＳ Ｐゴシック" charset="0"/>
                <a:cs typeface="ＭＳ Ｐゴシック" charset="0"/>
              </a:rPr>
              <a:t>s Water System Destroyed </a:t>
            </a: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glow rad="215900">
                    <a:srgbClr val="000000"/>
                  </a:glow>
                </a:effectLst>
                <a:latin typeface="Arial" charset="0"/>
                <a:cs typeface="Arial" charset="0"/>
              </a:rPr>
              <a:t>637</a:t>
            </a:r>
          </a:p>
        </p:txBody>
      </p:sp>
    </p:spTree>
    <p:extLst>
      <p:ext uri="{BB962C8B-B14F-4D97-AF65-F5344CB8AC3E}">
        <p14:creationId xmlns:p14="http://schemas.microsoft.com/office/powerpoint/2010/main" val="1476135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Mediterranean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Sea</a:t>
            </a:r>
            <a:endParaRPr lang="en-US" sz="2000" b="1">
              <a:solidFill>
                <a:srgbClr val="FFFFFF"/>
              </a:solidFill>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Syria</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Judah</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Egypt</a:t>
            </a:r>
            <a:endParaRPr lang="en-US" sz="2000" b="1" dirty="0">
              <a:solidFill>
                <a:srgbClr val="000000"/>
              </a:solidFill>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400" b="1">
                <a:solidFill>
                  <a:srgbClr val="FFFFFF"/>
                </a:solidFill>
                <a:effectLst>
                  <a:outerShdw blurRad="38100" dist="38100" dir="2700000" algn="tl">
                    <a:srgbClr val="000000"/>
                  </a:outerShdw>
                </a:effectLst>
                <a:latin typeface="Arial"/>
                <a:ea typeface="ＭＳ Ｐゴシック" charset="0"/>
                <a:cs typeface="Arial"/>
              </a:rPr>
              <a:t>Nineveh</a:t>
            </a: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44"/>
                </a:solidFill>
                <a:latin typeface="Arial"/>
                <a:ea typeface="ＭＳ Ｐゴシック" charset="0"/>
                <a:cs typeface="Arial"/>
              </a:rPr>
              <a:t>Assyrian Expansion</a:t>
            </a:r>
            <a:endParaRPr lang="en-US" sz="2000" b="1" dirty="0">
              <a:solidFill>
                <a:srgbClr val="000044"/>
              </a:solidFill>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Israel</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Persian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Gulf</a:t>
            </a:r>
            <a:endParaRPr lang="en-US" sz="2000" b="1">
              <a:solidFill>
                <a:srgbClr val="FFFFFF"/>
              </a:solidFill>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362381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3300"/>
              </a:solidFill>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a:solidFill>
                  <a:srgbClr val="F1F7E9"/>
                </a:solidFill>
                <a:cs typeface="Arial" charset="0"/>
              </a:rPr>
              <a:t>ASSYRIA</a:t>
            </a:r>
            <a:endParaRPr lang="en-US" sz="3600" b="1">
              <a:solidFill>
                <a:srgbClr val="FFFF00"/>
              </a:solidFill>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Nineveh</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DFF5D"/>
                </a:solidFill>
                <a:latin typeface="Arial"/>
                <a:ea typeface="ＭＳ Ｐゴシック" pitchFamily="24" charset="-128"/>
                <a:cs typeface="Arial"/>
              </a:rPr>
              <a:t>Nineveh</a:t>
            </a:r>
            <a:r>
              <a:rPr lang="uk-UA" sz="2800" b="1" dirty="0">
                <a:solidFill>
                  <a:srgbClr val="FDFF5D"/>
                </a:solidFill>
                <a:latin typeface="Arial"/>
                <a:ea typeface="ＭＳ Ｐゴシック" pitchFamily="24" charset="-128"/>
                <a:cs typeface="Arial"/>
              </a:rPr>
              <a:t>'</a:t>
            </a:r>
            <a:r>
              <a:rPr lang="en-US" sz="2800" b="1" dirty="0">
                <a:solidFill>
                  <a:srgbClr val="FDFF5D"/>
                </a:solidFill>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DFF5D"/>
                </a:solidFill>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Israel</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Assyria Strong</a:t>
            </a:r>
            <a:endParaRPr lang="en-US" b="1" dirty="0">
              <a:solidFill>
                <a:srgbClr val="F1F7E9"/>
              </a:solidFill>
              <a:cs typeface="Arial" charset="0"/>
            </a:endParaRPr>
          </a:p>
        </p:txBody>
      </p:sp>
      <p:sp>
        <p:nvSpPr>
          <p:cNvPr id="32" name="Text Box 28"/>
          <p:cNvSpPr txBox="1">
            <a:spLocks noChangeArrowheads="1"/>
          </p:cNvSpPr>
          <p:nvPr/>
        </p:nvSpPr>
        <p:spPr bwMode="auto">
          <a:xfrm rot="16166516">
            <a:off x="5716171" y="2669439"/>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Zephaniah 630</a:t>
            </a:r>
          </a:p>
        </p:txBody>
      </p:sp>
    </p:spTree>
    <p:extLst>
      <p:ext uri="{BB962C8B-B14F-4D97-AF65-F5344CB8AC3E}">
        <p14:creationId xmlns:p14="http://schemas.microsoft.com/office/powerpoint/2010/main" val="787858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par>
                          <p:cTn id="31" fill="hold">
                            <p:stCondLst>
                              <p:cond delay="500"/>
                            </p:stCondLst>
                            <p:childTnLst>
                              <p:par>
                                <p:cTn id="32" presetID="9" presetClass="entr" presetSubtype="0" fill="hold" grpId="0" nodeType="afterEffect">
                                  <p:stCondLst>
                                    <p:cond delay="500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P spid="3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2" name="Picture 1"/>
          <p:cNvPicPr>
            <a:picLocks noChangeAspect="1"/>
          </p:cNvPicPr>
          <p:nvPr/>
        </p:nvPicPr>
        <p:blipFill>
          <a:blip r:embed="rId3"/>
          <a:stretch>
            <a:fillRect/>
          </a:stretch>
        </p:blipFill>
        <p:spPr>
          <a:xfrm>
            <a:off x="762000" y="1245260"/>
            <a:ext cx="7620000" cy="5080000"/>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924800" y="5183188"/>
            <a:ext cx="1219200" cy="833437"/>
          </a:xfrm>
          <a:prstGeom prst="rect">
            <a:avLst/>
          </a:prstGeom>
          <a:solidFill>
            <a:schemeClr val="accent1">
              <a:lumMod val="20000"/>
              <a:lumOff val="80000"/>
            </a:schemeClr>
          </a:solidFill>
          <a:ln w="9525">
            <a:solidFill>
              <a:schemeClr val="tx1"/>
            </a:solidFill>
            <a:miter lim="800000"/>
            <a:headEnd/>
            <a:tailEnd/>
          </a:ln>
          <a:effectLst/>
        </p:spPr>
        <p:txBody>
          <a:bodyPr anchor="ctr">
            <a:spAutoFit/>
          </a:bodyPr>
          <a:lstStyle/>
          <a:p>
            <a:pPr algn="ctr" defTabSz="914400" fontAlgn="base">
              <a:spcBef>
                <a:spcPct val="50000"/>
              </a:spcBef>
              <a:spcAft>
                <a:spcPct val="0"/>
              </a:spcAft>
              <a:defRPr/>
            </a:pPr>
            <a:endParaRPr kumimoji="1" lang="en-US" sz="4800" b="1">
              <a:solidFill>
                <a:srgbClr val="66FF66"/>
              </a:solidFill>
              <a:effectLst>
                <a:outerShdw blurRad="38100" dist="38100" dir="2700000" algn="tl">
                  <a:srgbClr val="000000"/>
                </a:outerShdw>
              </a:effectLst>
              <a:latin typeface="Copperplate Gothic Light" pitchFamily="24" charset="0"/>
              <a:ea typeface="ＭＳ Ｐゴシック" pitchFamily="24" charset="-128"/>
              <a:cs typeface="ＭＳ Ｐゴシック" pitchFamily="24" charset="-128"/>
            </a:endParaRPr>
          </a:p>
        </p:txBody>
      </p:sp>
      <p:sp>
        <p:nvSpPr>
          <p:cNvPr id="16387" name="Rectangle 3"/>
          <p:cNvSpPr>
            <a:spLocks noChangeArrowheads="1"/>
          </p:cNvSpPr>
          <p:nvPr/>
        </p:nvSpPr>
        <p:spPr bwMode="auto">
          <a:xfrm>
            <a:off x="0" y="371475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algn="ctr" defTabSz="914400" fontAlgn="base">
              <a:spcBef>
                <a:spcPct val="50000"/>
              </a:spcBef>
              <a:spcAft>
                <a:spcPct val="0"/>
              </a:spcAft>
              <a:defRPr/>
            </a:pPr>
            <a:endParaRPr kumimoji="1" lang="en-US" sz="4800" b="1">
              <a:solidFill>
                <a:srgbClr val="FFFFFF"/>
              </a:solidFill>
              <a:effectLst>
                <a:outerShdw blurRad="38100" dist="38100" dir="2700000" algn="tl">
                  <a:srgbClr val="000000"/>
                </a:outerShdw>
              </a:effectLst>
              <a:latin typeface="Copperplate Gothic Light" pitchFamily="24" charset="0"/>
              <a:ea typeface="ＭＳ Ｐゴシック" pitchFamily="24" charset="-128"/>
              <a:cs typeface="ＭＳ Ｐゴシック" pitchFamily="24" charset="-128"/>
            </a:endParaRPr>
          </a:p>
        </p:txBody>
      </p:sp>
      <p:sp>
        <p:nvSpPr>
          <p:cNvPr id="198659" name="Line 4"/>
          <p:cNvSpPr>
            <a:spLocks noChangeShapeType="1"/>
          </p:cNvSpPr>
          <p:nvPr/>
        </p:nvSpPr>
        <p:spPr bwMode="auto">
          <a:xfrm>
            <a:off x="685800" y="914400"/>
            <a:ext cx="0" cy="4800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0" name="Rectangle 5"/>
          <p:cNvSpPr>
            <a:spLocks noChangeArrowheads="1"/>
          </p:cNvSpPr>
          <p:nvPr/>
        </p:nvSpPr>
        <p:spPr bwMode="auto">
          <a:xfrm>
            <a:off x="0" y="386715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1" name="Rectangle 6"/>
          <p:cNvSpPr>
            <a:spLocks noChangeArrowheads="1"/>
          </p:cNvSpPr>
          <p:nvPr/>
        </p:nvSpPr>
        <p:spPr bwMode="auto">
          <a:xfrm>
            <a:off x="4267200" y="3867150"/>
            <a:ext cx="3048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2" name="Rectangle 7"/>
          <p:cNvSpPr>
            <a:spLocks noChangeArrowheads="1"/>
          </p:cNvSpPr>
          <p:nvPr/>
        </p:nvSpPr>
        <p:spPr bwMode="auto">
          <a:xfrm>
            <a:off x="4114800" y="3714750"/>
            <a:ext cx="3810000" cy="838200"/>
          </a:xfrm>
          <a:prstGeom prst="rect">
            <a:avLst/>
          </a:prstGeom>
          <a:solidFill>
            <a:srgbClr val="FFFF00"/>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127" name="Rectangle 8"/>
          <p:cNvSpPr>
            <a:spLocks noChangeArrowheads="1"/>
          </p:cNvSpPr>
          <p:nvPr/>
        </p:nvSpPr>
        <p:spPr bwMode="auto">
          <a:xfrm>
            <a:off x="7924800" y="3714750"/>
            <a:ext cx="1219200" cy="838200"/>
          </a:xfrm>
          <a:prstGeom prst="rect">
            <a:avLst/>
          </a:prstGeom>
          <a:solidFill>
            <a:schemeClr val="accent1">
              <a:lumMod val="20000"/>
              <a:lumOff val="80000"/>
            </a:schemeClr>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8664" name="Rectangle 9"/>
          <p:cNvSpPr>
            <a:spLocks noChangeArrowheads="1"/>
          </p:cNvSpPr>
          <p:nvPr/>
        </p:nvSpPr>
        <p:spPr bwMode="auto">
          <a:xfrm>
            <a:off x="0" y="5218113"/>
            <a:ext cx="5029200" cy="76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5"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6"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7" name="Line 12"/>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8" name="Line 13"/>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69" name="Line 14"/>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0" name="Line 15"/>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1" name="Line 16"/>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2" name="Line 17"/>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3" name="Line 18"/>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4" name="Line 19"/>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5" name="Line 20"/>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6" name="Line 21"/>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7" name="Text Box 22"/>
          <p:cNvSpPr txBox="1">
            <a:spLocks noChangeArrowheads="1"/>
          </p:cNvSpPr>
          <p:nvPr/>
        </p:nvSpPr>
        <p:spPr bwMode="auto">
          <a:xfrm>
            <a:off x="609600" y="381000"/>
            <a:ext cx="8763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pPr>
            <a:r>
              <a:rPr kumimoji="1" lang="ja-JP" altLang="en-US" sz="1600">
                <a:solidFill>
                  <a:srgbClr val="FFFFFF"/>
                </a:solidFill>
                <a:latin typeface="Times New Roman" charset="0"/>
              </a:rPr>
              <a:t>　</a:t>
            </a:r>
            <a:r>
              <a:rPr kumimoji="1" lang="en-US" altLang="ja-JP" sz="1600">
                <a:solidFill>
                  <a:srgbClr val="FFFFFF"/>
                </a:solidFill>
                <a:latin typeface="Times New Roman" charset="0"/>
              </a:rPr>
              <a:t>660     650     640     630     620     610     600     590     580     570      560      550     540     530     520       </a:t>
            </a:r>
          </a:p>
        </p:txBody>
      </p:sp>
      <p:sp>
        <p:nvSpPr>
          <p:cNvPr id="198678" name="Line 23"/>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79" name="Line 24"/>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80" name="Line 25"/>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81" name="Rectangle 26"/>
          <p:cNvSpPr>
            <a:spLocks noChangeArrowheads="1"/>
          </p:cNvSpPr>
          <p:nvPr/>
        </p:nvSpPr>
        <p:spPr bwMode="auto">
          <a:xfrm>
            <a:off x="0" y="3867150"/>
            <a:ext cx="914400" cy="533400"/>
          </a:xfrm>
          <a:prstGeom prst="rect">
            <a:avLst/>
          </a:prstGeom>
          <a:solidFill>
            <a:schemeClr val="bg1"/>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82" name="Line 27"/>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83" name="Rectangle 28"/>
          <p:cNvSpPr>
            <a:spLocks noChangeArrowheads="1"/>
          </p:cNvSpPr>
          <p:nvPr/>
        </p:nvSpPr>
        <p:spPr bwMode="auto">
          <a:xfrm>
            <a:off x="0" y="685800"/>
            <a:ext cx="3962400" cy="1871663"/>
          </a:xfrm>
          <a:prstGeom prst="rect">
            <a:avLst/>
          </a:prstGeom>
          <a:solidFill>
            <a:srgbClr val="00FFCC"/>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Text Box 29"/>
          <p:cNvSpPr txBox="1">
            <a:spLocks noChangeArrowheads="1"/>
          </p:cNvSpPr>
          <p:nvPr/>
        </p:nvSpPr>
        <p:spPr bwMode="auto">
          <a:xfrm>
            <a:off x="990600" y="3928518"/>
            <a:ext cx="25908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a:solidFill>
                  <a:srgbClr val="FFFFFF"/>
                </a:solidFill>
                <a:effectLst>
                  <a:outerShdw blurRad="38100" dist="38100" dir="2700000" algn="tl">
                    <a:srgbClr val="000000"/>
                  </a:outerShdw>
                </a:effectLst>
                <a:latin typeface="Copperplate Gothic Light" charset="0"/>
              </a:rPr>
              <a:t>Assyrian</a:t>
            </a:r>
          </a:p>
        </p:txBody>
      </p:sp>
      <p:sp>
        <p:nvSpPr>
          <p:cNvPr id="16414" name="Text Box 30"/>
          <p:cNvSpPr txBox="1">
            <a:spLocks noChangeArrowheads="1"/>
          </p:cNvSpPr>
          <p:nvPr/>
        </p:nvSpPr>
        <p:spPr bwMode="auto">
          <a:xfrm>
            <a:off x="4343400" y="3928518"/>
            <a:ext cx="32766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000066"/>
                </a:solidFill>
                <a:effectLst>
                  <a:outerShdw blurRad="38100" dist="38100" dir="2700000" algn="tl">
                    <a:srgbClr val="000000"/>
                  </a:outerShdw>
                </a:effectLst>
                <a:latin typeface="Copperplate Gothic Light" charset="0"/>
              </a:rPr>
              <a:t>Babylonian</a:t>
            </a:r>
          </a:p>
        </p:txBody>
      </p:sp>
      <p:sp>
        <p:nvSpPr>
          <p:cNvPr id="16415" name="Text Box 31"/>
          <p:cNvSpPr txBox="1">
            <a:spLocks noChangeArrowheads="1"/>
          </p:cNvSpPr>
          <p:nvPr/>
        </p:nvSpPr>
        <p:spPr bwMode="auto">
          <a:xfrm>
            <a:off x="7696200" y="3928518"/>
            <a:ext cx="16764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000000"/>
                </a:solidFill>
                <a:effectLst>
                  <a:outerShdw blurRad="38100" dist="38100" dir="2700000" algn="tl">
                    <a:srgbClr val="000000"/>
                  </a:outerShdw>
                </a:effectLst>
                <a:latin typeface="Copperplate Gothic Light" charset="0"/>
              </a:rPr>
              <a:t>Persian</a:t>
            </a:r>
          </a:p>
        </p:txBody>
      </p:sp>
      <p:sp>
        <p:nvSpPr>
          <p:cNvPr id="16416" name="Text Box 32"/>
          <p:cNvSpPr txBox="1">
            <a:spLocks noChangeArrowheads="1"/>
          </p:cNvSpPr>
          <p:nvPr/>
        </p:nvSpPr>
        <p:spPr bwMode="auto">
          <a:xfrm>
            <a:off x="-76200" y="3867150"/>
            <a:ext cx="1066800"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400" b="1">
                <a:solidFill>
                  <a:srgbClr val="FFFFFF"/>
                </a:solidFill>
                <a:effectLst>
                  <a:outerShdw blurRad="38100" dist="38100" dir="2700000" algn="tl">
                    <a:srgbClr val="000000"/>
                  </a:outerShdw>
                </a:effectLst>
                <a:latin typeface="Copperplate Gothic Light" charset="0"/>
              </a:rPr>
              <a:t>World powers</a:t>
            </a:r>
          </a:p>
        </p:txBody>
      </p:sp>
      <p:sp>
        <p:nvSpPr>
          <p:cNvPr id="198688" name="Text Box 33"/>
          <p:cNvSpPr txBox="1">
            <a:spLocks noChangeArrowheads="1"/>
          </p:cNvSpPr>
          <p:nvPr/>
        </p:nvSpPr>
        <p:spPr bwMode="auto">
          <a:xfrm rot="-5400000">
            <a:off x="54769" y="2724943"/>
            <a:ext cx="738188" cy="990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800">
                <a:solidFill>
                  <a:srgbClr val="FFFFFF"/>
                </a:solidFill>
                <a:cs typeface="Arial" charset="0"/>
              </a:rPr>
              <a:t>Fall of Thebes</a:t>
            </a:r>
          </a:p>
        </p:txBody>
      </p:sp>
      <p:sp>
        <p:nvSpPr>
          <p:cNvPr id="198689" name="Text Box 34"/>
          <p:cNvSpPr txBox="1">
            <a:spLocks noChangeArrowheads="1"/>
          </p:cNvSpPr>
          <p:nvPr/>
        </p:nvSpPr>
        <p:spPr bwMode="auto">
          <a:xfrm>
            <a:off x="34925" y="2647950"/>
            <a:ext cx="83026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663 BC</a:t>
            </a:r>
          </a:p>
        </p:txBody>
      </p:sp>
      <p:sp>
        <p:nvSpPr>
          <p:cNvPr id="198690" name="Rectangle 35"/>
          <p:cNvSpPr>
            <a:spLocks noChangeArrowheads="1"/>
          </p:cNvSpPr>
          <p:nvPr/>
        </p:nvSpPr>
        <p:spPr bwMode="auto">
          <a:xfrm>
            <a:off x="2362200" y="685800"/>
            <a:ext cx="457200" cy="1871663"/>
          </a:xfrm>
          <a:prstGeom prst="rect">
            <a:avLst/>
          </a:prstGeom>
          <a:solidFill>
            <a:srgbClr val="FF66CC"/>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91" name="Rectangle 36"/>
          <p:cNvSpPr>
            <a:spLocks noChangeArrowheads="1"/>
          </p:cNvSpPr>
          <p:nvPr/>
        </p:nvSpPr>
        <p:spPr bwMode="auto">
          <a:xfrm>
            <a:off x="3733800" y="685800"/>
            <a:ext cx="228600" cy="1871663"/>
          </a:xfrm>
          <a:prstGeom prst="rect">
            <a:avLst/>
          </a:prstGeom>
          <a:solidFill>
            <a:srgbClr val="FFFF00"/>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21" name="Text Box 37"/>
          <p:cNvSpPr txBox="1">
            <a:spLocks noChangeArrowheads="1"/>
          </p:cNvSpPr>
          <p:nvPr/>
        </p:nvSpPr>
        <p:spPr bwMode="auto">
          <a:xfrm>
            <a:off x="838200" y="1066800"/>
            <a:ext cx="1676400" cy="304800"/>
          </a:xfrm>
          <a:prstGeom prst="rect">
            <a:avLst/>
          </a:prstGeom>
          <a:noFill/>
          <a:ln w="9525">
            <a:noFill/>
            <a:miter lim="800000"/>
            <a:headEnd/>
            <a:tailEnd/>
          </a:ln>
          <a:effectLst>
            <a:outerShdw blurRad="63500" dist="38099" dir="2700000" algn="ctr" rotWithShape="0">
              <a:srgbClr val="191919">
                <a:alpha val="74998"/>
              </a:srgbClr>
            </a:outerShdw>
          </a:effectLst>
        </p:spPr>
        <p:txBody>
          <a:bodyPr>
            <a:spAutoFit/>
          </a:bodyPr>
          <a:lstStyle/>
          <a:p>
            <a:pPr algn="ctr" defTabSz="914400" fontAlgn="base">
              <a:spcBef>
                <a:spcPct val="50000"/>
              </a:spcBef>
              <a:spcAft>
                <a:spcPct val="0"/>
              </a:spcAft>
              <a:defRPr/>
            </a:pPr>
            <a:r>
              <a:rPr kumimoji="1" lang="en-US" altLang="ja-JP" sz="1400" b="1" dirty="0">
                <a:solidFill>
                  <a:srgbClr val="DADADA">
                    <a:lumMod val="10000"/>
                  </a:srgbClr>
                </a:solidFill>
                <a:latin typeface="Copperplate Gothic Light" pitchFamily="24" charset="0"/>
                <a:ea typeface="ＭＳ Ｐゴシック" pitchFamily="24" charset="-128"/>
                <a:cs typeface="ＭＳ Ｐゴシック" pitchFamily="24" charset="-128"/>
              </a:rPr>
              <a:t>Ashurbanipal</a:t>
            </a:r>
          </a:p>
        </p:txBody>
      </p:sp>
      <p:sp>
        <p:nvSpPr>
          <p:cNvPr id="198693" name="Rectangle 38"/>
          <p:cNvSpPr>
            <a:spLocks noChangeArrowheads="1"/>
          </p:cNvSpPr>
          <p:nvPr/>
        </p:nvSpPr>
        <p:spPr bwMode="auto">
          <a:xfrm>
            <a:off x="2819400" y="685800"/>
            <a:ext cx="914400" cy="1871663"/>
          </a:xfrm>
          <a:prstGeom prst="rect">
            <a:avLst/>
          </a:prstGeom>
          <a:solidFill>
            <a:srgbClr val="66FF66"/>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694" name="Rectangle 39"/>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24" name="Text Box 40"/>
          <p:cNvSpPr txBox="1">
            <a:spLocks noChangeArrowheads="1"/>
          </p:cNvSpPr>
          <p:nvPr/>
        </p:nvSpPr>
        <p:spPr bwMode="auto">
          <a:xfrm>
            <a:off x="-76200" y="914400"/>
            <a:ext cx="1066800"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400" b="1">
                <a:solidFill>
                  <a:srgbClr val="FFFFFF"/>
                </a:solidFill>
                <a:effectLst>
                  <a:outerShdw blurRad="38100" dist="38100" dir="2700000" algn="tl">
                    <a:srgbClr val="000000"/>
                  </a:outerShdw>
                </a:effectLst>
                <a:latin typeface="Copperplate Gothic Light" charset="0"/>
              </a:rPr>
              <a:t>Kings of Assyria</a:t>
            </a:r>
          </a:p>
        </p:txBody>
      </p:sp>
      <p:sp>
        <p:nvSpPr>
          <p:cNvPr id="16425" name="Text Box 41"/>
          <p:cNvSpPr txBox="1">
            <a:spLocks noChangeArrowheads="1"/>
          </p:cNvSpPr>
          <p:nvPr/>
        </p:nvSpPr>
        <p:spPr bwMode="auto">
          <a:xfrm>
            <a:off x="2419350" y="672664"/>
            <a:ext cx="400050" cy="1676400"/>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algn="ctr" defTabSz="914400" fontAlgn="base">
              <a:spcBef>
                <a:spcPct val="50000"/>
              </a:spcBef>
              <a:spcAft>
                <a:spcPct val="0"/>
              </a:spcAft>
              <a:defRPr/>
            </a:pPr>
            <a:r>
              <a:rPr kumimoji="1" lang="en-US" altLang="ja-JP" sz="1400" b="1" dirty="0" err="1">
                <a:solidFill>
                  <a:srgbClr val="161616"/>
                </a:solidFill>
                <a:latin typeface="Copperplate Gothic Light" pitchFamily="24" charset="0"/>
                <a:ea typeface="ＭＳ Ｐゴシック" pitchFamily="24" charset="-128"/>
                <a:cs typeface="ＭＳ Ｐゴシック" pitchFamily="24" charset="-128"/>
              </a:rPr>
              <a:t>Ashuretililani</a:t>
            </a:r>
            <a:endParaRPr kumimoji="1" lang="en-US" altLang="ja-JP" sz="1400" b="1" dirty="0">
              <a:solidFill>
                <a:srgbClr val="161616"/>
              </a:solidFill>
              <a:latin typeface="Copperplate Gothic Light" pitchFamily="24" charset="0"/>
              <a:ea typeface="ＭＳ Ｐゴシック" pitchFamily="24" charset="-128"/>
              <a:cs typeface="ＭＳ Ｐゴシック" pitchFamily="24" charset="-128"/>
            </a:endParaRPr>
          </a:p>
        </p:txBody>
      </p:sp>
      <p:sp>
        <p:nvSpPr>
          <p:cNvPr id="16426" name="Text Box 42"/>
          <p:cNvSpPr txBox="1">
            <a:spLocks noChangeArrowheads="1"/>
          </p:cNvSpPr>
          <p:nvPr/>
        </p:nvSpPr>
        <p:spPr bwMode="auto">
          <a:xfrm>
            <a:off x="3121025" y="672664"/>
            <a:ext cx="400050" cy="1676400"/>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algn="ctr" defTabSz="914400" fontAlgn="base">
              <a:spcBef>
                <a:spcPct val="50000"/>
              </a:spcBef>
              <a:spcAft>
                <a:spcPct val="0"/>
              </a:spcAft>
              <a:defRPr/>
            </a:pPr>
            <a:r>
              <a:rPr kumimoji="1" lang="en-US" altLang="ja-JP" sz="1400" b="1">
                <a:solidFill>
                  <a:srgbClr val="161616"/>
                </a:solidFill>
                <a:latin typeface="Copperplate Gothic Light" pitchFamily="24" charset="0"/>
                <a:ea typeface="ＭＳ Ｐゴシック" pitchFamily="24" charset="-128"/>
                <a:cs typeface="ＭＳ Ｐゴシック" pitchFamily="24" charset="-128"/>
              </a:rPr>
              <a:t>Sinsharishkun</a:t>
            </a:r>
          </a:p>
        </p:txBody>
      </p:sp>
      <p:sp>
        <p:nvSpPr>
          <p:cNvPr id="16427" name="Text Box 43"/>
          <p:cNvSpPr txBox="1">
            <a:spLocks noChangeArrowheads="1"/>
          </p:cNvSpPr>
          <p:nvPr/>
        </p:nvSpPr>
        <p:spPr bwMode="auto">
          <a:xfrm>
            <a:off x="3635375" y="713145"/>
            <a:ext cx="400050" cy="1595438"/>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algn="ctr" defTabSz="914400" fontAlgn="base">
              <a:spcBef>
                <a:spcPct val="50000"/>
              </a:spcBef>
              <a:spcAft>
                <a:spcPct val="0"/>
              </a:spcAft>
              <a:defRPr/>
            </a:pPr>
            <a:r>
              <a:rPr kumimoji="1" lang="en-US" altLang="ja-JP" sz="1400" b="1" dirty="0" err="1">
                <a:solidFill>
                  <a:srgbClr val="161616"/>
                </a:solidFill>
                <a:latin typeface="Copperplate Gothic Light" pitchFamily="24" charset="0"/>
                <a:ea typeface="ＭＳ Ｐゴシック" pitchFamily="24" charset="-128"/>
                <a:cs typeface="ＭＳ Ｐゴシック" pitchFamily="24" charset="-128"/>
              </a:rPr>
              <a:t>Ashuruballit</a:t>
            </a:r>
            <a:r>
              <a:rPr kumimoji="1" lang="en-US" altLang="ja-JP" sz="1400" b="1" dirty="0">
                <a:solidFill>
                  <a:srgbClr val="161616"/>
                </a:solidFill>
                <a:latin typeface="Copperplate Gothic Light" pitchFamily="24" charset="0"/>
                <a:ea typeface="ＭＳ Ｐゴシック" pitchFamily="24" charset="-128"/>
                <a:cs typeface="ＭＳ Ｐゴシック" pitchFamily="24" charset="-128"/>
              </a:rPr>
              <a:t> ii</a:t>
            </a:r>
          </a:p>
        </p:txBody>
      </p:sp>
      <p:grpSp>
        <p:nvGrpSpPr>
          <p:cNvPr id="198699" name="Group 44"/>
          <p:cNvGrpSpPr>
            <a:grpSpLocks/>
          </p:cNvGrpSpPr>
          <p:nvPr/>
        </p:nvGrpSpPr>
        <p:grpSpPr bwMode="auto">
          <a:xfrm>
            <a:off x="2411413" y="2276475"/>
            <a:ext cx="2232025" cy="2378075"/>
            <a:chOff x="1968" y="1680"/>
            <a:chExt cx="480" cy="411"/>
          </a:xfrm>
        </p:grpSpPr>
        <p:sp>
          <p:nvSpPr>
            <p:cNvPr id="16429" name="AutoShape 45"/>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defTabSz="914400" eaLnBrk="0" fontAlgn="base" hangingPunct="0">
                <a:spcBef>
                  <a:spcPct val="0"/>
                </a:spcBef>
                <a:spcAft>
                  <a:spcPct val="0"/>
                </a:spcAft>
                <a:defRPr/>
              </a:pPr>
              <a:endParaRPr lang="en-US" sz="3200">
                <a:solidFill>
                  <a:srgbClr val="FFFFFF"/>
                </a:solidFill>
                <a:latin typeface="Arial"/>
                <a:ea typeface="ＭＳ Ｐゴシック" pitchFamily="24" charset="-128"/>
                <a:cs typeface="Arial"/>
              </a:endParaRPr>
            </a:p>
          </p:txBody>
        </p:sp>
        <p:sp>
          <p:nvSpPr>
            <p:cNvPr id="16430" name="Text Box 46"/>
            <p:cNvSpPr txBox="1">
              <a:spLocks noChangeArrowheads="1"/>
            </p:cNvSpPr>
            <p:nvPr/>
          </p:nvSpPr>
          <p:spPr bwMode="auto">
            <a:xfrm>
              <a:off x="1999" y="1858"/>
              <a:ext cx="384" cy="233"/>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FFFFFF"/>
                  </a:solidFill>
                  <a:latin typeface="Arial"/>
                  <a:cs typeface="Arial"/>
                </a:rPr>
                <a:t>612</a:t>
              </a:r>
              <a:endParaRPr kumimoji="1" lang="en-US" altLang="ja-JP" sz="1600" b="1" dirty="0">
                <a:solidFill>
                  <a:srgbClr val="FFFFFF"/>
                </a:solidFill>
                <a:latin typeface="Arial"/>
                <a:cs typeface="Arial"/>
              </a:endParaRPr>
            </a:p>
          </p:txBody>
        </p:sp>
      </p:grpSp>
      <p:sp>
        <p:nvSpPr>
          <p:cNvPr id="16431" name="Rectangle 47"/>
          <p:cNvSpPr>
            <a:spLocks noChangeArrowheads="1"/>
          </p:cNvSpPr>
          <p:nvPr/>
        </p:nvSpPr>
        <p:spPr bwMode="auto">
          <a:xfrm>
            <a:off x="0" y="4524375"/>
            <a:ext cx="5562600" cy="823913"/>
          </a:xfrm>
          <a:prstGeom prst="rect">
            <a:avLst/>
          </a:prstGeom>
          <a:noFill/>
          <a:ln w="9525">
            <a:noFill/>
            <a:miter lim="800000"/>
            <a:headEnd/>
            <a:tailEnd/>
          </a:ln>
          <a:effectLst/>
        </p:spPr>
        <p:txBody>
          <a:bodyPr anchor="ctr">
            <a:spAutoFit/>
          </a:bodyPr>
          <a:lstStyle/>
          <a:p>
            <a:pPr algn="ctr" defTabSz="914400" fontAlgn="base">
              <a:spcBef>
                <a:spcPct val="50000"/>
              </a:spcBef>
              <a:spcAft>
                <a:spcPct val="0"/>
              </a:spcAft>
              <a:defRPr/>
            </a:pPr>
            <a:endParaRPr kumimoji="1" lang="en-US" sz="4800" b="1">
              <a:solidFill>
                <a:srgbClr val="FFFFFF"/>
              </a:solidFill>
              <a:effectLst>
                <a:outerShdw blurRad="38100" dist="38100" dir="2700000" algn="tl">
                  <a:srgbClr val="000000"/>
                </a:outerShdw>
              </a:effectLst>
              <a:latin typeface="Copperplate Gothic Light" pitchFamily="24" charset="0"/>
              <a:ea typeface="ＭＳ Ｐゴシック" pitchFamily="24" charset="-128"/>
              <a:cs typeface="ＭＳ Ｐゴシック" pitchFamily="24" charset="-128"/>
            </a:endParaRPr>
          </a:p>
        </p:txBody>
      </p:sp>
      <p:sp>
        <p:nvSpPr>
          <p:cNvPr id="198701" name="Rectangle 48"/>
          <p:cNvSpPr>
            <a:spLocks noChangeArrowheads="1"/>
          </p:cNvSpPr>
          <p:nvPr/>
        </p:nvSpPr>
        <p:spPr bwMode="auto">
          <a:xfrm>
            <a:off x="0" y="4913313"/>
            <a:ext cx="5029200" cy="304800"/>
          </a:xfrm>
          <a:prstGeom prst="rect">
            <a:avLst/>
          </a:prstGeom>
          <a:solidFill>
            <a:srgbClr val="CC9900"/>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33" name="Text Box 49"/>
          <p:cNvSpPr txBox="1">
            <a:spLocks noChangeArrowheads="1"/>
          </p:cNvSpPr>
          <p:nvPr/>
        </p:nvSpPr>
        <p:spPr bwMode="auto">
          <a:xfrm>
            <a:off x="0" y="4913313"/>
            <a:ext cx="5029200" cy="3667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161616"/>
                </a:solidFill>
                <a:effectLst>
                  <a:outerShdw blurRad="38100" dist="38100" dir="2700000" algn="tl">
                    <a:srgbClr val="000000"/>
                  </a:outerShdw>
                </a:effectLst>
                <a:latin typeface="Copperplate Gothic Light" charset="0"/>
              </a:rPr>
              <a:t>Judah</a:t>
            </a:r>
          </a:p>
        </p:txBody>
      </p:sp>
      <p:sp>
        <p:nvSpPr>
          <p:cNvPr id="198703" name="Rectangle 50"/>
          <p:cNvSpPr>
            <a:spLocks noChangeArrowheads="1"/>
          </p:cNvSpPr>
          <p:nvPr/>
        </p:nvSpPr>
        <p:spPr bwMode="auto">
          <a:xfrm>
            <a:off x="0" y="5218113"/>
            <a:ext cx="1981200" cy="762000"/>
          </a:xfrm>
          <a:prstGeom prst="rect">
            <a:avLst/>
          </a:prstGeom>
          <a:solidFill>
            <a:srgbClr val="FFFF66"/>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704" name="Rectangle 51"/>
          <p:cNvSpPr>
            <a:spLocks noChangeArrowheads="1"/>
          </p:cNvSpPr>
          <p:nvPr/>
        </p:nvSpPr>
        <p:spPr bwMode="auto">
          <a:xfrm>
            <a:off x="1981200" y="5218113"/>
            <a:ext cx="152400" cy="762000"/>
          </a:xfrm>
          <a:prstGeom prst="rect">
            <a:avLst/>
          </a:prstGeom>
          <a:solidFill>
            <a:srgbClr val="00FFCC"/>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705" name="Rectangle 52"/>
          <p:cNvSpPr>
            <a:spLocks noChangeArrowheads="1"/>
          </p:cNvSpPr>
          <p:nvPr/>
        </p:nvSpPr>
        <p:spPr bwMode="auto">
          <a:xfrm>
            <a:off x="2133600" y="5218113"/>
            <a:ext cx="1752600" cy="762000"/>
          </a:xfrm>
          <a:prstGeom prst="rect">
            <a:avLst/>
          </a:prstGeom>
          <a:solidFill>
            <a:srgbClr val="E7BBFF"/>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706" name="Rectangle 53"/>
          <p:cNvSpPr>
            <a:spLocks noChangeArrowheads="1"/>
          </p:cNvSpPr>
          <p:nvPr/>
        </p:nvSpPr>
        <p:spPr bwMode="auto">
          <a:xfrm>
            <a:off x="3962400" y="5218113"/>
            <a:ext cx="533400" cy="762000"/>
          </a:xfrm>
          <a:prstGeom prst="rect">
            <a:avLst/>
          </a:prstGeom>
          <a:solidFill>
            <a:srgbClr val="66FF66"/>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8707" name="Rectangle 54"/>
          <p:cNvSpPr>
            <a:spLocks noChangeArrowheads="1"/>
          </p:cNvSpPr>
          <p:nvPr/>
        </p:nvSpPr>
        <p:spPr bwMode="auto">
          <a:xfrm>
            <a:off x="4572000" y="5218113"/>
            <a:ext cx="457200" cy="762000"/>
          </a:xfrm>
          <a:prstGeom prst="rect">
            <a:avLst/>
          </a:prstGeom>
          <a:solidFill>
            <a:srgbClr val="FFFF00"/>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39" name="Text Box 55"/>
          <p:cNvSpPr txBox="1">
            <a:spLocks noChangeArrowheads="1"/>
          </p:cNvSpPr>
          <p:nvPr/>
        </p:nvSpPr>
        <p:spPr bwMode="auto">
          <a:xfrm>
            <a:off x="2209800" y="5446713"/>
            <a:ext cx="1600200" cy="3048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p>
            <a:pPr algn="ctr" defTabSz="914400" fontAlgn="base">
              <a:spcBef>
                <a:spcPct val="50000"/>
              </a:spcBef>
              <a:spcAft>
                <a:spcPct val="0"/>
              </a:spcAft>
              <a:defRPr/>
            </a:pPr>
            <a:r>
              <a:rPr kumimoji="1" lang="en-US" altLang="ja-JP" sz="1400" b="1" dirty="0">
                <a:solidFill>
                  <a:srgbClr val="000000"/>
                </a:solidFill>
                <a:latin typeface="Copperplate Gothic Light" pitchFamily="24" charset="0"/>
                <a:ea typeface="ＭＳ Ｐゴシック" pitchFamily="24" charset="-128"/>
                <a:cs typeface="ＭＳ Ｐゴシック" pitchFamily="24" charset="-128"/>
              </a:rPr>
              <a:t>Josiah</a:t>
            </a:r>
          </a:p>
        </p:txBody>
      </p:sp>
      <p:sp>
        <p:nvSpPr>
          <p:cNvPr id="16440" name="Text Box 56"/>
          <p:cNvSpPr txBox="1">
            <a:spLocks noChangeArrowheads="1"/>
          </p:cNvSpPr>
          <p:nvPr/>
        </p:nvSpPr>
        <p:spPr bwMode="auto">
          <a:xfrm>
            <a:off x="4035425" y="4837113"/>
            <a:ext cx="400050" cy="11430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p>
            <a:pPr algn="ctr" defTabSz="914400" fontAlgn="base">
              <a:spcBef>
                <a:spcPct val="50000"/>
              </a:spcBef>
              <a:spcAft>
                <a:spcPct val="0"/>
              </a:spcAft>
              <a:defRPr/>
            </a:pPr>
            <a:r>
              <a:rPr kumimoji="1" lang="en-US" altLang="ja-JP" sz="1400" b="1">
                <a:solidFill>
                  <a:srgbClr val="DADADA">
                    <a:lumMod val="10000"/>
                  </a:srgbClr>
                </a:solidFill>
                <a:latin typeface="Copperplate Gothic Light" pitchFamily="24" charset="0"/>
                <a:ea typeface="ＭＳ Ｐゴシック" pitchFamily="24" charset="-128"/>
                <a:cs typeface="ＭＳ Ｐゴシック" pitchFamily="24" charset="-128"/>
              </a:rPr>
              <a:t>Jehoiakim</a:t>
            </a:r>
          </a:p>
        </p:txBody>
      </p:sp>
      <p:sp>
        <p:nvSpPr>
          <p:cNvPr id="16441" name="Text Box 57"/>
          <p:cNvSpPr txBox="1">
            <a:spLocks noChangeArrowheads="1"/>
          </p:cNvSpPr>
          <p:nvPr/>
        </p:nvSpPr>
        <p:spPr bwMode="auto">
          <a:xfrm>
            <a:off x="4552950" y="4837113"/>
            <a:ext cx="400050" cy="10668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p>
            <a:pPr algn="ctr" defTabSz="914400" fontAlgn="base">
              <a:spcBef>
                <a:spcPct val="50000"/>
              </a:spcBef>
              <a:spcAft>
                <a:spcPct val="0"/>
              </a:spcAft>
              <a:defRPr/>
            </a:pPr>
            <a:r>
              <a:rPr kumimoji="1" lang="en-US" altLang="ja-JP" sz="1400" b="1">
                <a:solidFill>
                  <a:srgbClr val="DADADA">
                    <a:lumMod val="10000"/>
                  </a:srgbClr>
                </a:solidFill>
                <a:latin typeface="Copperplate Gothic Light" pitchFamily="24" charset="0"/>
                <a:ea typeface="ＭＳ Ｐゴシック" pitchFamily="24" charset="-128"/>
                <a:cs typeface="ＭＳ Ｐゴシック" pitchFamily="24" charset="-128"/>
              </a:rPr>
              <a:t>zedekiah</a:t>
            </a:r>
          </a:p>
        </p:txBody>
      </p:sp>
      <p:sp>
        <p:nvSpPr>
          <p:cNvPr id="16442" name="Text Box 58"/>
          <p:cNvSpPr txBox="1">
            <a:spLocks noChangeArrowheads="1"/>
          </p:cNvSpPr>
          <p:nvPr/>
        </p:nvSpPr>
        <p:spPr bwMode="auto">
          <a:xfrm>
            <a:off x="1066800" y="5980113"/>
            <a:ext cx="1143000" cy="304800"/>
          </a:xfrm>
          <a:prstGeom prst="rect">
            <a:avLst/>
          </a:prstGeom>
          <a:noFill/>
          <a:ln w="9525">
            <a:noFill/>
            <a:miter lim="800000"/>
            <a:headEnd/>
            <a:tailEnd/>
          </a:ln>
          <a:effectLst>
            <a:outerShdw blurRad="63500" dist="29783" dir="3885598" algn="ctr" rotWithShape="0">
              <a:srgbClr val="191919">
                <a:alpha val="74998"/>
              </a:srgbClr>
            </a:outerShdw>
          </a:effectLst>
        </p:spPr>
        <p:txBody>
          <a:bodyPr>
            <a:spAutoFit/>
          </a:bodyPr>
          <a:lstStyle/>
          <a:p>
            <a:pPr algn="ctr" defTabSz="914400" fontAlgn="base">
              <a:spcBef>
                <a:spcPct val="50000"/>
              </a:spcBef>
              <a:spcAft>
                <a:spcPct val="0"/>
              </a:spcAft>
              <a:defRPr/>
            </a:pPr>
            <a:r>
              <a:rPr kumimoji="1" lang="en-US" altLang="ja-JP" sz="1400" b="1">
                <a:solidFill>
                  <a:srgbClr val="FFFFFF"/>
                </a:solidFill>
                <a:latin typeface="Copperplate Gothic Light" pitchFamily="24" charset="0"/>
                <a:ea typeface="ＭＳ Ｐゴシック" pitchFamily="24" charset="-128"/>
                <a:cs typeface="ＭＳ Ｐゴシック" pitchFamily="24" charset="-128"/>
              </a:rPr>
              <a:t>Amon </a:t>
            </a:r>
          </a:p>
        </p:txBody>
      </p:sp>
      <p:sp>
        <p:nvSpPr>
          <p:cNvPr id="198712" name="Line 59"/>
          <p:cNvSpPr>
            <a:spLocks noChangeShapeType="1"/>
          </p:cNvSpPr>
          <p:nvPr/>
        </p:nvSpPr>
        <p:spPr bwMode="auto">
          <a:xfrm flipV="1">
            <a:off x="1905000" y="5980113"/>
            <a:ext cx="1524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44" name="Text Box 60"/>
          <p:cNvSpPr txBox="1">
            <a:spLocks noChangeArrowheads="1"/>
          </p:cNvSpPr>
          <p:nvPr/>
        </p:nvSpPr>
        <p:spPr bwMode="auto">
          <a:xfrm>
            <a:off x="2286000" y="5980113"/>
            <a:ext cx="1600200" cy="304800"/>
          </a:xfrm>
          <a:prstGeom prst="rect">
            <a:avLst/>
          </a:prstGeom>
          <a:noFill/>
          <a:ln w="9525">
            <a:noFill/>
            <a:miter lim="800000"/>
            <a:headEnd/>
            <a:tailEnd/>
          </a:ln>
          <a:effectLst>
            <a:outerShdw blurRad="63500" dist="29783" dir="3885598" algn="ctr" rotWithShape="0">
              <a:srgbClr val="191919">
                <a:alpha val="74998"/>
              </a:srgbClr>
            </a:outerShdw>
          </a:effectLst>
        </p:spPr>
        <p:txBody>
          <a:bodyPr>
            <a:spAutoFit/>
          </a:bodyPr>
          <a:lstStyle/>
          <a:p>
            <a:pPr algn="ctr" defTabSz="914400" fontAlgn="base">
              <a:spcBef>
                <a:spcPct val="50000"/>
              </a:spcBef>
              <a:spcAft>
                <a:spcPct val="0"/>
              </a:spcAft>
              <a:defRPr/>
            </a:pPr>
            <a:r>
              <a:rPr kumimoji="1" lang="en-US" altLang="ja-JP" sz="1400" b="1">
                <a:solidFill>
                  <a:srgbClr val="FFFFFF"/>
                </a:solidFill>
                <a:latin typeface="Copperplate Gothic Light" pitchFamily="24" charset="0"/>
                <a:ea typeface="ＭＳ Ｐゴシック" pitchFamily="24" charset="-128"/>
                <a:cs typeface="ＭＳ Ｐゴシック" pitchFamily="24" charset="-128"/>
              </a:rPr>
              <a:t>Jehoahaz</a:t>
            </a:r>
          </a:p>
        </p:txBody>
      </p:sp>
      <p:sp>
        <p:nvSpPr>
          <p:cNvPr id="198714" name="Line 61"/>
          <p:cNvSpPr>
            <a:spLocks noChangeShapeType="1"/>
          </p:cNvSpPr>
          <p:nvPr/>
        </p:nvSpPr>
        <p:spPr bwMode="auto">
          <a:xfrm flipV="1">
            <a:off x="3581400" y="5980113"/>
            <a:ext cx="304800" cy="152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46" name="Text Box 62"/>
          <p:cNvSpPr txBox="1">
            <a:spLocks noChangeArrowheads="1"/>
          </p:cNvSpPr>
          <p:nvPr/>
        </p:nvSpPr>
        <p:spPr bwMode="auto">
          <a:xfrm>
            <a:off x="4435474" y="6056313"/>
            <a:ext cx="1736725" cy="307777"/>
          </a:xfrm>
          <a:prstGeom prst="rect">
            <a:avLst/>
          </a:prstGeom>
          <a:noFill/>
          <a:ln w="9525">
            <a:noFill/>
            <a:miter lim="800000"/>
            <a:headEnd/>
            <a:tailEnd/>
          </a:ln>
          <a:effectLst>
            <a:outerShdw blurRad="63500" dist="29783" dir="3885598" algn="ctr" rotWithShape="0">
              <a:srgbClr val="191919">
                <a:alpha val="74998"/>
              </a:srgbClr>
            </a:outerShdw>
          </a:effectLst>
        </p:spPr>
        <p:txBody>
          <a:bodyPr wrap="square">
            <a:spAutoFit/>
          </a:bodyPr>
          <a:lstStyle/>
          <a:p>
            <a:pPr algn="ctr" defTabSz="914400" fontAlgn="base">
              <a:spcBef>
                <a:spcPct val="50000"/>
              </a:spcBef>
              <a:spcAft>
                <a:spcPct val="0"/>
              </a:spcAft>
              <a:defRPr/>
            </a:pPr>
            <a:r>
              <a:rPr kumimoji="1" lang="en-US" altLang="ja-JP" sz="1400" b="1" dirty="0">
                <a:solidFill>
                  <a:srgbClr val="FFFFFF"/>
                </a:solidFill>
                <a:latin typeface="Copperplate Gothic Light" pitchFamily="24" charset="0"/>
                <a:ea typeface="ＭＳ Ｐゴシック" pitchFamily="24" charset="-128"/>
                <a:cs typeface="ＭＳ Ｐゴシック" pitchFamily="24" charset="-128"/>
              </a:rPr>
              <a:t>Jehoiachin</a:t>
            </a:r>
          </a:p>
        </p:txBody>
      </p:sp>
      <p:sp>
        <p:nvSpPr>
          <p:cNvPr id="198716" name="Line 63"/>
          <p:cNvSpPr>
            <a:spLocks noChangeShapeType="1"/>
          </p:cNvSpPr>
          <p:nvPr/>
        </p:nvSpPr>
        <p:spPr bwMode="auto">
          <a:xfrm flipH="1" flipV="1">
            <a:off x="4495800" y="5980113"/>
            <a:ext cx="15240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198717" name="Group 64"/>
          <p:cNvGrpSpPr>
            <a:grpSpLocks/>
          </p:cNvGrpSpPr>
          <p:nvPr/>
        </p:nvGrpSpPr>
        <p:grpSpPr bwMode="auto">
          <a:xfrm>
            <a:off x="836613" y="2997200"/>
            <a:ext cx="1143000" cy="858838"/>
            <a:chOff x="576" y="2544"/>
            <a:chExt cx="720" cy="475"/>
          </a:xfrm>
        </p:grpSpPr>
        <p:sp>
          <p:nvSpPr>
            <p:cNvPr id="198730" name="Rectangle 65"/>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50" name="Text Box 66"/>
            <p:cNvSpPr txBox="1">
              <a:spLocks noChangeArrowheads="1"/>
            </p:cNvSpPr>
            <p:nvPr/>
          </p:nvSpPr>
          <p:spPr bwMode="auto">
            <a:xfrm>
              <a:off x="616" y="2544"/>
              <a:ext cx="672" cy="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FFFFFF"/>
                  </a:solidFill>
                  <a:effectLst>
                    <a:outerShdw blurRad="38100" dist="38100" dir="2700000" algn="tl">
                      <a:srgbClr val="000000"/>
                    </a:outerShdw>
                  </a:effectLst>
                  <a:latin typeface="Copperplate Gothic Light" charset="0"/>
                </a:rPr>
                <a:t>Nahum</a:t>
              </a:r>
              <a:br>
                <a:rPr kumimoji="1" lang="en-US" altLang="ja-JP" sz="1800" b="1" dirty="0">
                  <a:solidFill>
                    <a:srgbClr val="FFFFFF"/>
                  </a:solidFill>
                  <a:effectLst>
                    <a:outerShdw blurRad="38100" dist="38100" dir="2700000" algn="tl">
                      <a:srgbClr val="000000"/>
                    </a:outerShdw>
                  </a:effectLst>
                  <a:latin typeface="Copperplate Gothic Light" charset="0"/>
                </a:rPr>
              </a:br>
              <a:r>
                <a:rPr kumimoji="1" lang="en-US" altLang="ja-JP" sz="1800" b="1" dirty="0">
                  <a:solidFill>
                    <a:srgbClr val="FFFFFF"/>
                  </a:solidFill>
                  <a:effectLst>
                    <a:outerShdw blurRad="38100" dist="38100" dir="2700000" algn="tl">
                      <a:srgbClr val="000000"/>
                    </a:outerShdw>
                  </a:effectLst>
                  <a:latin typeface="Copperplate Gothic Light" charset="0"/>
                </a:rPr>
                <a:t>660</a:t>
              </a:r>
            </a:p>
          </p:txBody>
        </p:sp>
      </p:grpSp>
      <p:sp>
        <p:nvSpPr>
          <p:cNvPr id="16451" name="Text Box 67"/>
          <p:cNvSpPr txBox="1">
            <a:spLocks noChangeArrowheads="1"/>
          </p:cNvSpPr>
          <p:nvPr/>
        </p:nvSpPr>
        <p:spPr bwMode="auto">
          <a:xfrm>
            <a:off x="5486400" y="5294313"/>
            <a:ext cx="2438400" cy="91598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a:solidFill>
                  <a:srgbClr val="FFFFFF"/>
                </a:solidFill>
                <a:effectLst>
                  <a:outerShdw blurRad="38100" dist="38100" dir="2700000" algn="tl">
                    <a:srgbClr val="000000"/>
                  </a:outerShdw>
                </a:effectLst>
                <a:latin typeface="Copperplate Gothic Light" charset="0"/>
              </a:rPr>
              <a:t>Captivity of Judah to Babylon (586)</a:t>
            </a:r>
          </a:p>
        </p:txBody>
      </p:sp>
      <p:sp>
        <p:nvSpPr>
          <p:cNvPr id="198719" name="Line 68"/>
          <p:cNvSpPr>
            <a:spLocks noChangeShapeType="1"/>
          </p:cNvSpPr>
          <p:nvPr/>
        </p:nvSpPr>
        <p:spPr bwMode="auto">
          <a:xfrm>
            <a:off x="5029200" y="5599113"/>
            <a:ext cx="533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53" name="Text Box 69"/>
          <p:cNvSpPr txBox="1">
            <a:spLocks noChangeArrowheads="1"/>
          </p:cNvSpPr>
          <p:nvPr/>
        </p:nvSpPr>
        <p:spPr bwMode="auto">
          <a:xfrm>
            <a:off x="7848600" y="5294313"/>
            <a:ext cx="1373188" cy="5238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400" b="1">
                <a:solidFill>
                  <a:srgbClr val="000000"/>
                </a:solidFill>
                <a:effectLst>
                  <a:outerShdw blurRad="38100" dist="38100" dir="2700000" algn="tl">
                    <a:srgbClr val="000000"/>
                  </a:outerShdw>
                </a:effectLst>
                <a:latin typeface="Copperplate Gothic Light" charset="0"/>
              </a:rPr>
              <a:t>Return from Exile</a:t>
            </a:r>
          </a:p>
        </p:txBody>
      </p:sp>
      <p:sp>
        <p:nvSpPr>
          <p:cNvPr id="198723" name="Rectangle 73"/>
          <p:cNvSpPr>
            <a:spLocks noChangeArrowheads="1"/>
          </p:cNvSpPr>
          <p:nvPr/>
        </p:nvSpPr>
        <p:spPr bwMode="auto">
          <a:xfrm>
            <a:off x="0" y="5294313"/>
            <a:ext cx="914400" cy="609600"/>
          </a:xfrm>
          <a:prstGeom prst="rect">
            <a:avLst/>
          </a:prstGeom>
          <a:solidFill>
            <a:schemeClr val="bg1"/>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58" name="Text Box 74"/>
          <p:cNvSpPr txBox="1">
            <a:spLocks noChangeArrowheads="1"/>
          </p:cNvSpPr>
          <p:nvPr/>
        </p:nvSpPr>
        <p:spPr bwMode="auto">
          <a:xfrm>
            <a:off x="0" y="5294313"/>
            <a:ext cx="914400" cy="6683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lnSpc>
                <a:spcPct val="90000"/>
              </a:lnSpc>
              <a:spcBef>
                <a:spcPct val="0"/>
              </a:spcBef>
              <a:spcAft>
                <a:spcPct val="0"/>
              </a:spcAft>
              <a:defRPr/>
            </a:pPr>
            <a:r>
              <a:rPr kumimoji="1" lang="en-US" altLang="ja-JP" sz="1400" b="1">
                <a:solidFill>
                  <a:srgbClr val="FFFFFF"/>
                </a:solidFill>
                <a:effectLst>
                  <a:outerShdw blurRad="38100" dist="38100" dir="2700000" algn="tl">
                    <a:srgbClr val="000000"/>
                  </a:outerShdw>
                </a:effectLst>
                <a:latin typeface="Copperplate Gothic Light" charset="0"/>
              </a:rPr>
              <a:t>Kings of Judah</a:t>
            </a:r>
          </a:p>
        </p:txBody>
      </p:sp>
      <p:sp>
        <p:nvSpPr>
          <p:cNvPr id="16459" name="Text Box 75"/>
          <p:cNvSpPr txBox="1">
            <a:spLocks noChangeArrowheads="1"/>
          </p:cNvSpPr>
          <p:nvPr/>
        </p:nvSpPr>
        <p:spPr bwMode="auto">
          <a:xfrm>
            <a:off x="8153400" y="0"/>
            <a:ext cx="992188" cy="4603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en-US" sz="2400" b="1">
                <a:solidFill>
                  <a:srgbClr val="FFFFFF"/>
                </a:solidFill>
                <a:latin typeface="Arial"/>
                <a:ea typeface="ＭＳ Ｐゴシック" pitchFamily="24" charset="-128"/>
                <a:cs typeface="Arial"/>
              </a:rPr>
              <a:t>560</a:t>
            </a:r>
          </a:p>
        </p:txBody>
      </p:sp>
      <p:sp>
        <p:nvSpPr>
          <p:cNvPr id="16460" name="Text Box 76"/>
          <p:cNvSpPr txBox="1">
            <a:spLocks noChangeArrowheads="1"/>
          </p:cNvSpPr>
          <p:nvPr/>
        </p:nvSpPr>
        <p:spPr bwMode="auto">
          <a:xfrm>
            <a:off x="3657600" y="3409950"/>
            <a:ext cx="4953000" cy="304800"/>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p>
            <a:pPr defTabSz="914400" fontAlgn="base">
              <a:spcBef>
                <a:spcPct val="50000"/>
              </a:spcBef>
              <a:spcAft>
                <a:spcPct val="0"/>
              </a:spcAft>
              <a:defRPr/>
            </a:pPr>
            <a:r>
              <a:rPr kumimoji="1" lang="en-US" altLang="ja-JP" sz="1400" b="1">
                <a:solidFill>
                  <a:srgbClr val="FFFFFF"/>
                </a:solidFill>
                <a:latin typeface="Times New Roman" pitchFamily="24" charset="0"/>
                <a:ea typeface="ＭＳ Ｐゴシック" pitchFamily="24" charset="-128"/>
                <a:cs typeface="ＭＳ Ｐゴシック" pitchFamily="24" charset="-128"/>
              </a:rPr>
              <a:t>609  605				           539</a:t>
            </a:r>
          </a:p>
        </p:txBody>
      </p:sp>
      <p:sp>
        <p:nvSpPr>
          <p:cNvPr id="16462" name="Text Box 78"/>
          <p:cNvSpPr txBox="1">
            <a:spLocks noChangeArrowheads="1"/>
          </p:cNvSpPr>
          <p:nvPr/>
        </p:nvSpPr>
        <p:spPr bwMode="auto">
          <a:xfrm>
            <a:off x="762000" y="5446713"/>
            <a:ext cx="1447800" cy="3048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p>
            <a:pPr algn="ctr" defTabSz="914400" fontAlgn="base">
              <a:spcBef>
                <a:spcPct val="50000"/>
              </a:spcBef>
              <a:spcAft>
                <a:spcPct val="0"/>
              </a:spcAft>
              <a:defRPr/>
            </a:pPr>
            <a:r>
              <a:rPr kumimoji="1" lang="en-US" altLang="ja-JP" sz="1400" b="1" dirty="0">
                <a:solidFill>
                  <a:srgbClr val="DADADA">
                    <a:lumMod val="10000"/>
                  </a:srgbClr>
                </a:solidFill>
                <a:latin typeface="Copperplate Gothic Light" pitchFamily="24" charset="0"/>
                <a:ea typeface="ＭＳ Ｐゴシック" pitchFamily="24" charset="-128"/>
                <a:cs typeface="ＭＳ Ｐゴシック" pitchFamily="24" charset="-128"/>
              </a:rPr>
              <a:t>Manasseh</a:t>
            </a:r>
          </a:p>
        </p:txBody>
      </p:sp>
      <p:sp>
        <p:nvSpPr>
          <p:cNvPr id="16463" name="Rectangle 79"/>
          <p:cNvSpPr>
            <a:spLocks noGrp="1" noChangeArrowheads="1"/>
          </p:cNvSpPr>
          <p:nvPr>
            <p:ph type="title" idx="4294967295"/>
          </p:nvPr>
        </p:nvSpPr>
        <p:spPr>
          <a:xfrm>
            <a:off x="4191000" y="990600"/>
            <a:ext cx="4800600" cy="1295400"/>
          </a:xfrm>
          <a:effectLst>
            <a:outerShdw blurRad="63500" dist="35921" dir="2700000" algn="ctr" rotWithShape="0">
              <a:srgbClr val="000000">
                <a:alpha val="74998"/>
              </a:srgbClr>
            </a:outerShdw>
          </a:effectLst>
        </p:spPr>
        <p:txBody>
          <a:bodyPr/>
          <a:lstStyle/>
          <a:p>
            <a:pPr eaLnBrk="1" hangingPunct="1">
              <a:defRPr/>
            </a:pPr>
            <a:r>
              <a:rPr lang="en-US" sz="3200" b="1" dirty="0">
                <a:effectLst/>
                <a:ea typeface="+mj-ea"/>
                <a:cs typeface="+mj-cs"/>
              </a:rPr>
              <a:t>Nahum, Zephaniah, &amp; Their Contemporaries</a:t>
            </a:r>
          </a:p>
        </p:txBody>
      </p:sp>
      <p:sp>
        <p:nvSpPr>
          <p:cNvPr id="16461" name="Text Box 77"/>
          <p:cNvSpPr txBox="1">
            <a:spLocks noChangeArrowheads="1"/>
          </p:cNvSpPr>
          <p:nvPr/>
        </p:nvSpPr>
        <p:spPr bwMode="auto">
          <a:xfrm rot="16200000">
            <a:off x="2824162" y="2329110"/>
            <a:ext cx="1293813"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algn="ctr" defTabSz="914400" fontAlgn="base">
              <a:spcBef>
                <a:spcPct val="50000"/>
              </a:spcBef>
              <a:spcAft>
                <a:spcPct val="0"/>
              </a:spcAft>
              <a:defRPr/>
            </a:pPr>
            <a:r>
              <a:rPr kumimoji="1" lang="en-US" altLang="ja-JP" sz="2400" b="1" dirty="0">
                <a:solidFill>
                  <a:srgbClr val="FFFFFF"/>
                </a:solidFill>
                <a:latin typeface="Arial"/>
                <a:ea typeface="ＭＳ Ｐゴシック" pitchFamily="24" charset="-128"/>
                <a:cs typeface="Arial"/>
              </a:rPr>
              <a:t>Fall of Nineveh</a:t>
            </a:r>
          </a:p>
        </p:txBody>
      </p:sp>
      <p:grpSp>
        <p:nvGrpSpPr>
          <p:cNvPr id="79" name="Group 64"/>
          <p:cNvGrpSpPr>
            <a:grpSpLocks/>
          </p:cNvGrpSpPr>
          <p:nvPr/>
        </p:nvGrpSpPr>
        <p:grpSpPr bwMode="auto">
          <a:xfrm>
            <a:off x="1331045" y="4298357"/>
            <a:ext cx="2160240" cy="645485"/>
            <a:chOff x="379" y="2544"/>
            <a:chExt cx="1089" cy="357"/>
          </a:xfrm>
        </p:grpSpPr>
        <p:sp>
          <p:nvSpPr>
            <p:cNvPr id="80" name="Rectangle 65"/>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Text Box 66"/>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FFFFFF"/>
                  </a:solidFill>
                  <a:effectLst>
                    <a:outerShdw blurRad="38100" dist="38100" dir="2700000" algn="tl">
                      <a:srgbClr val="000000"/>
                    </a:outerShdw>
                  </a:effectLst>
                  <a:latin typeface="Copperplate Gothic Light" charset="0"/>
                </a:rPr>
                <a:t>Zephaniah</a:t>
              </a:r>
              <a:br>
                <a:rPr kumimoji="1" lang="en-US" altLang="ja-JP" sz="1800" b="1" dirty="0">
                  <a:solidFill>
                    <a:srgbClr val="FFFFFF"/>
                  </a:solidFill>
                  <a:effectLst>
                    <a:outerShdw blurRad="38100" dist="38100" dir="2700000" algn="tl">
                      <a:srgbClr val="000000"/>
                    </a:outerShdw>
                  </a:effectLst>
                  <a:latin typeface="Copperplate Gothic Light" charset="0"/>
                </a:rPr>
              </a:br>
              <a:r>
                <a:rPr kumimoji="1" lang="en-US" altLang="ja-JP" sz="1800" b="1" dirty="0">
                  <a:solidFill>
                    <a:srgbClr val="FFFFFF"/>
                  </a:solidFill>
                  <a:effectLst>
                    <a:outerShdw blurRad="38100" dist="38100" dir="2700000" algn="tl">
                      <a:srgbClr val="000000"/>
                    </a:outerShdw>
                  </a:effectLst>
                  <a:latin typeface="Copperplate Gothic Light" charset="0"/>
                </a:rPr>
                <a:t>630</a:t>
              </a:r>
            </a:p>
          </p:txBody>
        </p:sp>
      </p:grpSp>
      <p:grpSp>
        <p:nvGrpSpPr>
          <p:cNvPr id="82" name="Group 64">
            <a:extLst>
              <a:ext uri="{FF2B5EF4-FFF2-40B4-BE49-F238E27FC236}">
                <a16:creationId xmlns:a16="http://schemas.microsoft.com/office/drawing/2014/main" id="{9C213A30-ADB7-8071-0F71-E6F020388777}"/>
              </a:ext>
            </a:extLst>
          </p:cNvPr>
          <p:cNvGrpSpPr>
            <a:grpSpLocks/>
          </p:cNvGrpSpPr>
          <p:nvPr/>
        </p:nvGrpSpPr>
        <p:grpSpPr bwMode="auto">
          <a:xfrm>
            <a:off x="2955305" y="6220810"/>
            <a:ext cx="2160240" cy="645485"/>
            <a:chOff x="379" y="2544"/>
            <a:chExt cx="1089" cy="357"/>
          </a:xfrm>
        </p:grpSpPr>
        <p:sp>
          <p:nvSpPr>
            <p:cNvPr id="83" name="Rectangle 65">
              <a:extLst>
                <a:ext uri="{FF2B5EF4-FFF2-40B4-BE49-F238E27FC236}">
                  <a16:creationId xmlns:a16="http://schemas.microsoft.com/office/drawing/2014/main" id="{D977C2EF-EB86-F3D1-AE23-FB567F3AF707}"/>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Text Box 66">
              <a:extLst>
                <a:ext uri="{FF2B5EF4-FFF2-40B4-BE49-F238E27FC236}">
                  <a16:creationId xmlns:a16="http://schemas.microsoft.com/office/drawing/2014/main" id="{6BE57F92-DC8E-8275-A7A6-5DDD649F3C66}"/>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1800" b="1" dirty="0">
                  <a:solidFill>
                    <a:srgbClr val="FFFFFF"/>
                  </a:solidFill>
                  <a:effectLst>
                    <a:outerShdw blurRad="38100" dist="38100" dir="2700000" algn="tl">
                      <a:srgbClr val="000000"/>
                    </a:outerShdw>
                  </a:effectLst>
                  <a:latin typeface="Copperplate Gothic Light" charset="0"/>
                </a:rPr>
                <a:t>Habakkuk</a:t>
              </a:r>
              <a:br>
                <a:rPr kumimoji="1" lang="en-US" altLang="ja-JP" sz="1800" b="1" dirty="0">
                  <a:solidFill>
                    <a:srgbClr val="FFFFFF"/>
                  </a:solidFill>
                  <a:effectLst>
                    <a:outerShdw blurRad="38100" dist="38100" dir="2700000" algn="tl">
                      <a:srgbClr val="000000"/>
                    </a:outerShdw>
                  </a:effectLst>
                  <a:latin typeface="Copperplate Gothic Light" charset="0"/>
                </a:rPr>
              </a:br>
              <a:r>
                <a:rPr kumimoji="1" lang="en-US" altLang="ja-JP" sz="1800" b="1" dirty="0">
                  <a:solidFill>
                    <a:srgbClr val="FFFFFF"/>
                  </a:solidFill>
                  <a:effectLst>
                    <a:outerShdw blurRad="38100" dist="38100" dir="2700000" algn="tl">
                      <a:srgbClr val="000000"/>
                    </a:outerShdw>
                  </a:effectLst>
                  <a:latin typeface="Copperplate Gothic Light" charset="0"/>
                </a:rPr>
                <a:t>606</a:t>
              </a:r>
            </a:p>
          </p:txBody>
        </p:sp>
      </p:grpSp>
    </p:spTree>
    <p:extLst>
      <p:ext uri="{BB962C8B-B14F-4D97-AF65-F5344CB8AC3E}">
        <p14:creationId xmlns:p14="http://schemas.microsoft.com/office/powerpoint/2010/main" val="3369997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Destroyed by Flood and Fire</a:t>
            </a:r>
          </a:p>
        </p:txBody>
      </p:sp>
    </p:spTree>
    <p:extLst>
      <p:ext uri="{BB962C8B-B14F-4D97-AF65-F5344CB8AC3E}">
        <p14:creationId xmlns:p14="http://schemas.microsoft.com/office/powerpoint/2010/main" val="270595364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Modern Map</a:t>
            </a: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Times New Roman" pitchFamily="18" charset="0"/>
              </a:rPr>
              <a:t>Mosul, Iraq, surrounds Nineveh’s ancient ruins</a:t>
            </a:r>
          </a:p>
        </p:txBody>
      </p:sp>
    </p:spTree>
    <p:extLst>
      <p:ext uri="{BB962C8B-B14F-4D97-AF65-F5344CB8AC3E}">
        <p14:creationId xmlns:p14="http://schemas.microsoft.com/office/powerpoint/2010/main" val="388600671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87" y="2492896"/>
            <a:ext cx="5820139" cy="4365104"/>
          </a:xfrm>
          <a:prstGeom prst="rect">
            <a:avLst/>
          </a:prstGeom>
        </p:spPr>
      </p:pic>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the boisterous city,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once so secure. </a:t>
            </a:r>
            <a:br>
              <a:rPr lang="en-US"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am the greatest!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it boasted.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 other city can compare with me!</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now, look how it has become an utter ruin,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haven for wild animals.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Everyone passing by will laugh in derision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shake a defiant fist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2:15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80748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590080881"/>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38582894"/>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3074718" y="5401587"/>
            <a:ext cx="1461202"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859093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Zephaniah 3</a:t>
            </a:r>
          </a:p>
        </p:txBody>
      </p:sp>
    </p:spTree>
    <p:extLst>
      <p:ext uri="{BB962C8B-B14F-4D97-AF65-F5344CB8AC3E}">
        <p14:creationId xmlns:p14="http://schemas.microsoft.com/office/powerpoint/2010/main" val="2380783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2348880"/>
            <a:ext cx="9093783" cy="4509120"/>
          </a:xfrm>
          <a:prstGeom prst="rect">
            <a:avLst/>
          </a:prstGeom>
        </p:spPr>
      </p:pic>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sorrow awaits rebellious, polluted Jerusalem,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 city of violence and crime!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No one can tell it anything; it refuses all correction.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 does not trust in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or draw near to its God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7275897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0707" cy="6857999"/>
          </a:xfrm>
          <a:prstGeom prst="rect">
            <a:avLst/>
          </a:prstGeom>
        </p:spPr>
      </p:pic>
      <p:sp>
        <p:nvSpPr>
          <p:cNvPr id="900098" name="Rectangle 2"/>
          <p:cNvSpPr>
            <a:spLocks noGrp="1" noChangeArrowheads="1"/>
          </p:cNvSpPr>
          <p:nvPr>
            <p:ph type="ctrTitle"/>
          </p:nvPr>
        </p:nvSpPr>
        <p:spPr>
          <a:xfrm>
            <a:off x="3419872" y="583324"/>
            <a:ext cx="5724128" cy="601402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Its leaders are like roaring lions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hunting for their victims.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Its judges are like ravenous wolves at evening time,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who by dawn have left no trace of their prey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25856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75063" y="-23015"/>
            <a:ext cx="4850197" cy="3235991"/>
          </a:xfrm>
          <a:prstGeom prst="rect">
            <a:avLst/>
          </a:prstGeom>
        </p:spPr>
      </p:pic>
      <p:pic>
        <p:nvPicPr>
          <p:cNvPr id="2" name="Picture 1"/>
          <p:cNvPicPr>
            <a:picLocks noChangeAspect="1"/>
          </p:cNvPicPr>
          <p:nvPr/>
        </p:nvPicPr>
        <p:blipFill>
          <a:blip r:embed="rId4"/>
          <a:stretch>
            <a:fillRect/>
          </a:stretch>
        </p:blipFill>
        <p:spPr>
          <a:xfrm>
            <a:off x="4262330" y="3501008"/>
            <a:ext cx="4881669" cy="3230038"/>
          </a:xfrm>
          <a:prstGeom prst="rect">
            <a:avLst/>
          </a:prstGeom>
        </p:spPr>
      </p:pic>
      <p:sp>
        <p:nvSpPr>
          <p:cNvPr id="900098" name="Rectangle 2"/>
          <p:cNvSpPr>
            <a:spLocks noGrp="1" noChangeArrowheads="1"/>
          </p:cNvSpPr>
          <p:nvPr>
            <p:ph type="ctrTitle"/>
          </p:nvPr>
        </p:nvSpPr>
        <p:spPr>
          <a:xfrm>
            <a:off x="0" y="29469"/>
            <a:ext cx="435597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[Jerusalem</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prophets are arrogant liars seeking their own gain.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Its priests defile the Temple by disobeying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instructions.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5</a:t>
            </a: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still there in the city,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he does no wrong.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Day by day he hands down justice,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he does not fail.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 wicked know no shame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3:4-5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47138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6" y="2708920"/>
            <a:ext cx="9188816" cy="4665096"/>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have wiped out many nations,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devastating their fortress walls and towers.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streets are now deserted;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their cities lie in silent ruin.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There are no survivors—none at all</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752158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Balance</a:t>
            </a:r>
          </a:p>
        </p:txBody>
      </p:sp>
      <p:pic>
        <p:nvPicPr>
          <p:cNvPr id="2" name="Picture 1"/>
          <p:cNvPicPr>
            <a:picLocks noChangeAspect="1"/>
          </p:cNvPicPr>
          <p:nvPr/>
        </p:nvPicPr>
        <p:blipFill>
          <a:blip r:embed="rId3"/>
          <a:stretch>
            <a:fillRect/>
          </a:stretch>
        </p:blipFill>
        <p:spPr>
          <a:xfrm>
            <a:off x="279400" y="0"/>
            <a:ext cx="8570026" cy="6858000"/>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2857" cy="6865239"/>
          </a:xfrm>
          <a:prstGeom prst="rect">
            <a:avLst/>
          </a:prstGeom>
        </p:spPr>
      </p:pic>
      <p:sp>
        <p:nvSpPr>
          <p:cNvPr id="900098" name="Rectangle 2"/>
          <p:cNvSpPr>
            <a:spLocks noGrp="1" noChangeArrowheads="1"/>
          </p:cNvSpPr>
          <p:nvPr>
            <p:ph type="ctrTitle"/>
          </p:nvPr>
        </p:nvSpPr>
        <p:spPr>
          <a:xfrm>
            <a:off x="0" y="29469"/>
            <a:ext cx="9144000" cy="591981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thought, </a:t>
            </a:r>
            <a:br>
              <a:rPr lang="en-US"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Surely they will have reverence for me now!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Surely they will listen to my warnings.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Then I won</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need to strike again,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destroying their homes.</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no, they get up early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to continue their evil deeds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077275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dom"/>
          <p:cNvPicPr>
            <a:picLocks noChangeAspect="1" noChangeArrowheads="1"/>
          </p:cNvPicPr>
          <p:nvPr/>
        </p:nvPicPr>
        <p:blipFill>
          <a:blip r:embed="rId3" cstate="screen">
            <a:lum bright="-44000"/>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4" name="Picture 2" descr="pastur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5257800" y="533400"/>
            <a:ext cx="38862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896991176"/>
              </p:ext>
            </p:extLst>
          </p:nvPr>
        </p:nvGraphicFramePr>
        <p:xfrm>
          <a:off x="0" y="609600"/>
          <a:ext cx="9144000" cy="4267200"/>
        </p:xfrm>
        <a:graphic>
          <a:graphicData uri="http://schemas.openxmlformats.org/drawingml/2006/table">
            <a:tbl>
              <a:tblPr/>
              <a:tblGrid>
                <a:gridCol w="5292080">
                  <a:extLst>
                    <a:ext uri="{9D8B030D-6E8A-4147-A177-3AD203B41FA5}">
                      <a16:colId xmlns:a16="http://schemas.microsoft.com/office/drawing/2014/main" val="20000"/>
                    </a:ext>
                  </a:extLst>
                </a:gridCol>
                <a:gridCol w="3851920">
                  <a:extLst>
                    <a:ext uri="{9D8B030D-6E8A-4147-A177-3AD203B41FA5}">
                      <a16:colId xmlns:a16="http://schemas.microsoft.com/office/drawing/2014/main" val="20001"/>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Judgment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Salvation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1:1–3:8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3:9-20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Punishment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Day of Praise</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D-Day</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V-Day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Destruction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Deliverance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Ruin</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Restoration </a:t>
                      </a:r>
                      <a:endParaRPr kumimoji="0" lang="en-US" sz="32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Righteousness </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God</a:t>
                      </a:r>
                      <a:r>
                        <a:rPr kumimoji="0" lang="uk-UA" altLang="ja-JP"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a:t>
                      </a:r>
                      <a:r>
                        <a:rPr kumimoji="0" lang="en-US" sz="3200" b="1" i="0" u="none" strike="noStrike" cap="none" normalizeH="0" baseline="0" dirty="0">
                          <a:ln>
                            <a:noFill/>
                          </a:ln>
                          <a:solidFill>
                            <a:schemeClr val="tx2"/>
                          </a:solidFill>
                          <a:effectLst>
                            <a:glow rad="228600">
                              <a:srgbClr val="000000"/>
                            </a:glow>
                          </a:effectLst>
                          <a:latin typeface="Arial" charset="0"/>
                          <a:ea typeface="ＭＳ Ｐゴシック" charset="0"/>
                          <a:cs typeface="Arial" charset="0"/>
                        </a:rPr>
                        <a:t>s Faithfulness</a:t>
                      </a:r>
                      <a:endParaRPr kumimoji="0" lang="en-US" sz="3200" b="1" i="0" u="none" strike="noStrike" cap="none" normalizeH="0" baseline="0" dirty="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Warning</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2"/>
                          </a:solidFill>
                          <a:effectLst>
                            <a:glow rad="228600">
                              <a:srgbClr val="000000"/>
                            </a:glow>
                          </a:effectLst>
                          <a:latin typeface="Arial" charset="0"/>
                          <a:ea typeface="Times New Roman" charset="0"/>
                        </a:rPr>
                        <a:t>Encouragement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84355545"/>
              </p:ext>
            </p:extLst>
          </p:nvPr>
        </p:nvGraphicFramePr>
        <p:xfrm>
          <a:off x="-36512" y="5181600"/>
          <a:ext cx="9144000" cy="1219200"/>
        </p:xfrm>
        <a:graphic>
          <a:graphicData uri="http://schemas.openxmlformats.org/drawingml/2006/table">
            <a:tbl>
              <a:tblPr/>
              <a:tblGrid>
                <a:gridCol w="9906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5792">
                  <a:extLst>
                    <a:ext uri="{9D8B030D-6E8A-4147-A177-3AD203B41FA5}">
                      <a16:colId xmlns:a16="http://schemas.microsoft.com/office/drawing/2014/main" val="20003"/>
                    </a:ext>
                  </a:extLst>
                </a:gridCol>
                <a:gridCol w="757808">
                  <a:extLst>
                    <a:ext uri="{9D8B030D-6E8A-4147-A177-3AD203B41FA5}">
                      <a16:colId xmlns:a16="http://schemas.microsoft.com/office/drawing/2014/main" val="20004"/>
                    </a:ext>
                  </a:extLst>
                </a:gridCol>
                <a:gridCol w="127000">
                  <a:extLst>
                    <a:ext uri="{9D8B030D-6E8A-4147-A177-3AD203B41FA5}">
                      <a16:colId xmlns:a16="http://schemas.microsoft.com/office/drawing/2014/main" val="20005"/>
                    </a:ext>
                  </a:extLst>
                </a:gridCol>
                <a:gridCol w="20828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tblGrid>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ＭＳ Ｐゴシック" charset="0"/>
                          <a:cs typeface="Arial" charset="0"/>
                        </a:rPr>
                        <a:t>1:1-3</a:t>
                      </a: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Judah</a:t>
                      </a:r>
                      <a:b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b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1:4–2:3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Nations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2:4-15</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Jerusalem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Earth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3:8</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Remnant Regathered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Redeemed &amp; Restored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2"/>
                          </a:solidFill>
                          <a:effectLst>
                            <a:glow rad="228600">
                              <a:srgbClr val="000000"/>
                            </a:glow>
                          </a:effectLst>
                          <a:latin typeface="Arial" charset="0"/>
                          <a:ea typeface="Times New Roman" charset="0"/>
                        </a:rPr>
                        <a:t>3:11-20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glow rad="228600">
                            <a:srgbClr val="000000"/>
                          </a:glow>
                        </a:effectLst>
                        <a:latin typeface="Arial" charset="0"/>
                        <a:ea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78" name="Title 8"/>
          <p:cNvSpPr>
            <a:spLocks noGrp="1"/>
          </p:cNvSpPr>
          <p:nvPr>
            <p:ph type="title" idx="4294967295"/>
          </p:nvPr>
        </p:nvSpPr>
        <p:spPr>
          <a:xfrm>
            <a:off x="0" y="0"/>
            <a:ext cx="9144000" cy="609600"/>
          </a:xfrm>
          <a:solidFill>
            <a:schemeClr val="bg2"/>
          </a:solidFill>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Zephaniah: </a:t>
            </a:r>
            <a:r>
              <a:rPr lang="en-US">
                <a:solidFill>
                  <a:srgbClr val="FFFF00"/>
                </a:solidFill>
                <a:effectLst>
                  <a:outerShdw blurRad="38100" dist="38100" dir="2700000" algn="tl">
                    <a:srgbClr val="000000"/>
                  </a:outerShdw>
                </a:effectLst>
                <a:latin typeface="Arial" charset="0"/>
                <a:ea typeface="ＭＳ Ｐゴシック" charset="0"/>
                <a:cs typeface="Arial" charset="0"/>
              </a:rPr>
              <a:t>Day</a:t>
            </a:r>
            <a:r>
              <a:rPr lang="en-US">
                <a:effectLst>
                  <a:outerShdw blurRad="38100" dist="38100" dir="2700000" algn="tl">
                    <a:srgbClr val="000000"/>
                  </a:outerShdw>
                </a:effectLst>
                <a:latin typeface="Arial" charset="0"/>
                <a:ea typeface="ＭＳ Ｐゴシック" charset="0"/>
                <a:cs typeface="Arial" charset="0"/>
              </a:rPr>
              <a:t> of the L</a:t>
            </a:r>
            <a:r>
              <a:rPr lang="en-US" sz="3200">
                <a:effectLst>
                  <a:outerShdw blurRad="38100" dist="38100" dir="2700000" algn="tl">
                    <a:srgbClr val="000000"/>
                  </a:outerShdw>
                </a:effectLst>
                <a:latin typeface="Arial" charset="0"/>
                <a:ea typeface="ＭＳ Ｐゴシック" charset="0"/>
                <a:cs typeface="Arial" charset="0"/>
              </a:rPr>
              <a:t>ORD</a:t>
            </a:r>
            <a:endParaRPr lang="en-US">
              <a:effectLst>
                <a:outerShdw blurRad="38100" dist="38100" dir="2700000" algn="tl">
                  <a:srgbClr val="000000"/>
                </a:outerShdw>
              </a:effectLst>
              <a:latin typeface="Arial" charset="0"/>
              <a:ea typeface="ＭＳ Ｐゴシック" charset="0"/>
              <a:cs typeface="Arial" charset="0"/>
            </a:endParaRPr>
          </a:p>
        </p:txBody>
      </p:sp>
      <p:sp>
        <p:nvSpPr>
          <p:cNvPr id="10" name="Title 8"/>
          <p:cNvSpPr txBox="1">
            <a:spLocks/>
          </p:cNvSpPr>
          <p:nvPr/>
        </p:nvSpPr>
        <p:spPr bwMode="auto">
          <a:xfrm>
            <a:off x="0" y="6400800"/>
            <a:ext cx="9144000" cy="457200"/>
          </a:xfrm>
          <a:prstGeom prst="rect">
            <a:avLst/>
          </a:prstGeom>
          <a:solidFill>
            <a:schemeClr val="bg2"/>
          </a:solidFill>
          <a:ln w="9525">
            <a:noFill/>
            <a:miter lim="800000"/>
            <a:headEnd/>
            <a:tailEnd/>
          </a:ln>
        </p:spPr>
        <p:txBody>
          <a:bodyPr anchor="ctr"/>
          <a:lstStyle/>
          <a:p>
            <a:pPr algn="ctr" eaLnBrk="0" hangingPunct="0">
              <a:defRPr/>
            </a:pPr>
            <a:r>
              <a:rPr lang="en-US" kern="0" dirty="0">
                <a:solidFill>
                  <a:srgbClr val="FFFFFF"/>
                </a:solidFill>
                <a:latin typeface="Arial"/>
                <a:ea typeface="ＭＳ Ｐゴシック" pitchFamily="24" charset="-128"/>
                <a:cs typeface="Arial"/>
              </a:rPr>
              <a:t>Judah, Nations, &amp; the Whole Earth (about 630 BC)</a:t>
            </a:r>
          </a:p>
        </p:txBody>
      </p:sp>
      <p:sp>
        <p:nvSpPr>
          <p:cNvPr id="27680" name="Text Box 311"/>
          <p:cNvSpPr txBox="1">
            <a:spLocks noChangeArrowheads="1"/>
          </p:cNvSpPr>
          <p:nvPr/>
        </p:nvSpPr>
        <p:spPr bwMode="auto">
          <a:xfrm>
            <a:off x="8445500" y="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latin typeface="Arial" charset="0"/>
                <a:cs typeface="Arial" charset="0"/>
              </a:rPr>
              <a:t>634</a:t>
            </a:r>
          </a:p>
        </p:txBody>
      </p:sp>
      <p:cxnSp>
        <p:nvCxnSpPr>
          <p:cNvPr id="16" name="Straight Connector 15"/>
          <p:cNvCxnSpPr>
            <a:cxnSpLocks noChangeShapeType="1"/>
          </p:cNvCxnSpPr>
          <p:nvPr/>
        </p:nvCxnSpPr>
        <p:spPr bwMode="auto">
          <a:xfrm>
            <a:off x="4572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rot="10800000" flipH="1">
            <a:off x="2590800" y="4953000"/>
            <a:ext cx="2133600" cy="762000"/>
          </a:xfrm>
          <a:prstGeom prst="line">
            <a:avLst/>
          </a:prstGeom>
          <a:noFill/>
          <a:ln w="5715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cxnSp>
      <p:sp>
        <p:nvSpPr>
          <p:cNvPr id="18" name="Oval 17"/>
          <p:cNvSpPr>
            <a:spLocks noChangeArrowheads="1"/>
          </p:cNvSpPr>
          <p:nvPr/>
        </p:nvSpPr>
        <p:spPr bwMode="auto">
          <a:xfrm>
            <a:off x="4253540" y="5068466"/>
            <a:ext cx="1143000" cy="762000"/>
          </a:xfrm>
          <a:prstGeom prst="ellipse">
            <a:avLst/>
          </a:prstGeom>
          <a:noFill/>
          <a:ln w="57150" cap="sq">
            <a:solidFill>
              <a:srgbClr val="FFFF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solidFill>
                <a:srgbClr val="EAEAEA"/>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76612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anim calcmode="lin" valueType="num">
                                      <p:cBhvr>
                                        <p:cTn id="8" dur="400" fill="hold"/>
                                        <p:tgtEl>
                                          <p:spTgt spid="18"/>
                                        </p:tgtEl>
                                        <p:attrNameLst>
                                          <p:attrName>ppt_x</p:attrName>
                                        </p:attrNameLst>
                                      </p:cBhvr>
                                      <p:tavLst>
                                        <p:tav tm="0">
                                          <p:val>
                                            <p:strVal val="#ppt_x"/>
                                          </p:val>
                                        </p:tav>
                                        <p:tav tm="100000">
                                          <p:val>
                                            <p:strVal val="#ppt_x"/>
                                          </p:val>
                                        </p:tav>
                                      </p:tavLst>
                                    </p:anim>
                                    <p:anim calcmode="lin" valueType="num">
                                      <p:cBhvr>
                                        <p:cTn id="9" dur="400" fill="hold"/>
                                        <p:tgtEl>
                                          <p:spTgt spid="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0310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Therefore, be patient,</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Soon I will stand and accuse these evil nations.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I have decided to gather the kingdoms of the earth and pour out my fiercest anger and fury on them. All the earth will be devoured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by the fire of my jealousy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907704" y="3581342"/>
            <a:ext cx="5216570" cy="3276658"/>
          </a:xfrm>
          <a:prstGeom prst="rect">
            <a:avLst/>
          </a:prstGeom>
        </p:spPr>
      </p:pic>
    </p:spTree>
    <p:extLst>
      <p:ext uri="{BB962C8B-B14F-4D97-AF65-F5344CB8AC3E}">
        <p14:creationId xmlns:p14="http://schemas.microsoft.com/office/powerpoint/2010/main" val="157606353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363" y="213527"/>
            <a:ext cx="4418761" cy="6430945"/>
          </a:xfrm>
          <a:solidFill>
            <a:schemeClr val="accent4"/>
          </a:solidFill>
          <a:ln w="28575">
            <a:solidFill>
              <a:schemeClr val="bg1"/>
            </a:solidFill>
          </a:ln>
        </p:spPr>
        <p:txBody>
          <a:bodyPr/>
          <a:lstStyle/>
          <a:p>
            <a:r>
              <a:rPr lang="en-US" sz="4800" b="1" dirty="0"/>
              <a:t>PEOPLE ON </a:t>
            </a:r>
            <a:br>
              <a:rPr lang="en-US" sz="3600" b="1" dirty="0"/>
            </a:br>
            <a:r>
              <a:rPr lang="en-US" sz="4000" b="1" dirty="0"/>
              <a:t>EARTH</a:t>
            </a:r>
            <a:r>
              <a:rPr lang="en-US" sz="3200" b="1" dirty="0"/>
              <a:t> </a:t>
            </a:r>
            <a:br>
              <a:rPr lang="en-US" sz="3600" b="1" dirty="0"/>
            </a:br>
            <a:r>
              <a:rPr lang="en-US" sz="2000" b="1" dirty="0"/>
              <a:t>HATE TO HEAR THE WORD </a:t>
            </a:r>
            <a:r>
              <a:rPr lang="en-US" sz="7200" b="1" dirty="0">
                <a:solidFill>
                  <a:srgbClr val="FF0000"/>
                </a:solidFill>
                <a:effectLst>
                  <a:outerShdw blurRad="63500" sx="104956" sy="104956" algn="ctr" rotWithShape="0">
                    <a:schemeClr val="bg1">
                      <a:alpha val="81000"/>
                    </a:schemeClr>
                  </a:outerShdw>
                </a:effectLst>
              </a:rPr>
              <a:t>REPENT!</a:t>
            </a:r>
            <a:br>
              <a:rPr lang="en-US" sz="3600" b="1" dirty="0"/>
            </a:br>
            <a:r>
              <a:rPr lang="en-US" sz="3600" b="1" dirty="0"/>
              <a:t>THOSE IN </a:t>
            </a:r>
            <a:br>
              <a:rPr lang="en-US" sz="3600" b="1" dirty="0"/>
            </a:br>
            <a:r>
              <a:rPr lang="en-US" sz="6000" b="1" dirty="0"/>
              <a:t>HADES</a:t>
            </a:r>
            <a:r>
              <a:rPr lang="en-US" sz="3600" b="1" dirty="0"/>
              <a:t> </a:t>
            </a:r>
            <a:br>
              <a:rPr lang="en-US" sz="3600" b="1" dirty="0"/>
            </a:br>
            <a:r>
              <a:rPr lang="en-US" sz="2800" b="1" dirty="0"/>
              <a:t>WISH THEY COULD</a:t>
            </a:r>
            <a:br>
              <a:rPr lang="en-US" sz="2800" b="1" dirty="0"/>
            </a:br>
            <a:r>
              <a:rPr lang="en-US" sz="2800" b="1" dirty="0"/>
              <a:t> </a:t>
            </a:r>
            <a:r>
              <a:rPr lang="en-US" b="1" dirty="0"/>
              <a:t>HEAR IT </a:t>
            </a:r>
            <a:br>
              <a:rPr lang="en-US" sz="3600" b="1" dirty="0"/>
            </a:br>
            <a:r>
              <a:rPr lang="en-US" sz="3600" b="1" dirty="0"/>
              <a:t>JUST ONCE MORE</a:t>
            </a:r>
          </a:p>
        </p:txBody>
      </p:sp>
    </p:spTree>
    <p:extLst>
      <p:ext uri="{BB962C8B-B14F-4D97-AF65-F5344CB8AC3E}">
        <p14:creationId xmlns:p14="http://schemas.microsoft.com/office/powerpoint/2010/main" val="35624519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Repentance</a:t>
            </a: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Hope</a:t>
            </a:r>
          </a:p>
        </p:txBody>
      </p:sp>
    </p:spTree>
    <p:extLst>
      <p:ext uri="{BB962C8B-B14F-4D97-AF65-F5344CB8AC3E}">
        <p14:creationId xmlns:p14="http://schemas.microsoft.com/office/powerpoint/2010/main" val="2039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future deliverance encourages us to </a:t>
            </a:r>
            <a:r>
              <a:rPr lang="en-US" sz="4800" b="1" dirty="0">
                <a:solidFill>
                  <a:srgbClr val="FFFF00"/>
                </a:solidFill>
                <a:effectLst>
                  <a:glow rad="127000">
                    <a:schemeClr val="tx1"/>
                  </a:glow>
                </a:effectLst>
                <a:latin typeface="Arial" charset="0"/>
                <a:ea typeface="ＭＳ Ｐゴシック" charset="0"/>
                <a:cs typeface="ＭＳ Ｐゴシック" charset="0"/>
              </a:rPr>
              <a:t>hope</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3:9-20</a:t>
            </a:r>
          </a:p>
        </p:txBody>
      </p:sp>
    </p:spTree>
    <p:extLst>
      <p:ext uri="{BB962C8B-B14F-4D97-AF65-F5344CB8AC3E}">
        <p14:creationId xmlns:p14="http://schemas.microsoft.com/office/powerpoint/2010/main" val="234954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8" name="Rectangle 2"/>
          <p:cNvSpPr txBox="1">
            <a:spLocks noChangeArrowheads="1"/>
          </p:cNvSpPr>
          <p:nvPr/>
        </p:nvSpPr>
        <p:spPr bwMode="auto">
          <a:xfrm>
            <a:off x="3851920" y="29469"/>
            <a:ext cx="5292080" cy="6828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Then I will purify the speech of all people, so that everyone can worship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together.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10</a:t>
            </a:r>
            <a:r>
              <a:rPr lang="en-US" sz="2800" b="1" dirty="0">
                <a:solidFill>
                  <a:srgbClr val="FFFFFF"/>
                </a:solidFill>
                <a:effectLst>
                  <a:glow rad="127000">
                    <a:srgbClr val="000000"/>
                  </a:glow>
                </a:effectLst>
                <a:latin typeface="Arial" charset="0"/>
                <a:ea typeface="ＭＳ Ｐゴシック" charset="0"/>
                <a:cs typeface="ＭＳ Ｐゴシック" charset="0"/>
              </a:rPr>
              <a:t>My scattered people who live beyond the rivers of Ethiopia will come to present their offerings.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11</a:t>
            </a:r>
            <a:r>
              <a:rPr lang="en-US" sz="2800" b="1" dirty="0">
                <a:solidFill>
                  <a:srgbClr val="FFFFFF"/>
                </a:solidFill>
                <a:effectLst>
                  <a:glow rad="127000">
                    <a:srgbClr val="000000"/>
                  </a:glow>
                </a:effectLst>
                <a:latin typeface="Arial" charset="0"/>
                <a:ea typeface="ＭＳ Ｐゴシック" charset="0"/>
                <a:cs typeface="ＭＳ Ｐゴシック" charset="0"/>
              </a:rPr>
              <a:t>On that </a:t>
            </a:r>
            <a:r>
              <a:rPr lang="en-US" sz="2800" b="1" dirty="0">
                <a:solidFill>
                  <a:srgbClr val="FFFF00"/>
                </a:solidFill>
                <a:effectLst>
                  <a:glow rad="127000">
                    <a:srgbClr val="000000"/>
                  </a:glow>
                </a:effectLst>
                <a:latin typeface="Arial" charset="0"/>
                <a:ea typeface="ＭＳ Ｐゴシック" charset="0"/>
                <a:cs typeface="ＭＳ Ｐゴシック" charset="0"/>
              </a:rPr>
              <a:t>day</a:t>
            </a:r>
            <a:r>
              <a:rPr lang="en-US" sz="2800" b="1" dirty="0">
                <a:solidFill>
                  <a:srgbClr val="FFFFFF"/>
                </a:solidFill>
                <a:effectLst>
                  <a:glow rad="127000">
                    <a:srgbClr val="000000"/>
                  </a:glow>
                </a:effectLst>
                <a:latin typeface="Arial" charset="0"/>
                <a:ea typeface="ＭＳ Ｐゴシック" charset="0"/>
                <a:cs typeface="ＭＳ Ｐゴシック" charset="0"/>
              </a:rPr>
              <a:t> you will no longer need to be ashamed, for you will no longer be rebels against me. I will remove all proud and arrogant people from among you. There will be no more haughtiness on my holy mountain.</a:t>
            </a:r>
            <a:r>
              <a:rPr lang="ru-RU" sz="28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9"/>
          <p:cNvSpPr txBox="1">
            <a:spLocks noChangeArrowheads="1"/>
          </p:cNvSpPr>
          <p:nvPr/>
        </p:nvSpPr>
        <p:spPr bwMode="auto">
          <a:xfrm>
            <a:off x="2051720" y="2852936"/>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Israel</a:t>
            </a:r>
          </a:p>
        </p:txBody>
      </p:sp>
      <p:sp>
        <p:nvSpPr>
          <p:cNvPr id="16" name="Text Box 9"/>
          <p:cNvSpPr txBox="1">
            <a:spLocks noChangeArrowheads="1"/>
          </p:cNvSpPr>
          <p:nvPr/>
        </p:nvSpPr>
        <p:spPr bwMode="auto">
          <a:xfrm>
            <a:off x="234769" y="6106006"/>
            <a:ext cx="241028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400" b="1" dirty="0">
                <a:solidFill>
                  <a:srgbClr val="FFFFFF"/>
                </a:solidFill>
                <a:effectLst>
                  <a:glow rad="203200">
                    <a:srgbClr val="000514">
                      <a:alpha val="88000"/>
                    </a:srgbClr>
                  </a:glow>
                </a:effectLst>
                <a:latin typeface="Arial"/>
                <a:cs typeface="Arial"/>
              </a:rPr>
              <a:t>Ethiopia</a:t>
            </a:r>
          </a:p>
        </p:txBody>
      </p:sp>
      <p:sp>
        <p:nvSpPr>
          <p:cNvPr id="219137" name="Rectangle 2"/>
          <p:cNvSpPr>
            <a:spLocks noGrp="1" noChangeArrowheads="1"/>
          </p:cNvSpPr>
          <p:nvPr>
            <p:ph type="ctrTitle"/>
          </p:nvPr>
        </p:nvSpPr>
        <p:spPr>
          <a:xfrm>
            <a:off x="0" y="-2674"/>
            <a:ext cx="3419872" cy="995900"/>
          </a:xfrm>
          <a:solidFill>
            <a:srgbClr val="000000"/>
          </a:solidFill>
        </p:spPr>
        <p:txBody>
          <a:bodyPr/>
          <a:lstStyle/>
          <a:p>
            <a:pPr eaLnBrk="1" hangingPunct="1"/>
            <a:r>
              <a:rPr kumimoji="1" lang="en-US" altLang="zh-CN" sz="2800" b="1" dirty="0">
                <a:solidFill>
                  <a:schemeClr val="bg1"/>
                </a:solidFill>
                <a:latin typeface="Arial" charset="0"/>
              </a:rPr>
              <a:t>Ethiopia Worship </a:t>
            </a:r>
            <a:br>
              <a:rPr kumimoji="1" lang="en-US" altLang="zh-CN" sz="2800" b="1" dirty="0">
                <a:solidFill>
                  <a:schemeClr val="bg1"/>
                </a:solidFill>
                <a:latin typeface="Arial" charset="0"/>
              </a:rPr>
            </a:br>
            <a:r>
              <a:rPr kumimoji="1" lang="en-US" altLang="zh-CN" sz="2800" b="1" dirty="0">
                <a:solidFill>
                  <a:schemeClr val="bg1"/>
                </a:solidFill>
                <a:latin typeface="Arial" charset="0"/>
              </a:rPr>
              <a:t>(Zephaniah 3:9-11)</a:t>
            </a:r>
            <a:endParaRPr kumimoji="1" lang="en-US" altLang="zh-CN" sz="1800" b="1" dirty="0">
              <a:solidFill>
                <a:schemeClr val="bg1"/>
              </a:solidFill>
              <a:latin typeface="Arial" charset="0"/>
            </a:endParaRPr>
          </a:p>
        </p:txBody>
      </p:sp>
      <p:sp>
        <p:nvSpPr>
          <p:cNvPr id="3" name="Up Arrow 2"/>
          <p:cNvSpPr/>
          <p:nvPr/>
        </p:nvSpPr>
        <p:spPr bwMode="auto">
          <a:xfrm rot="1744371">
            <a:off x="1898123" y="3931011"/>
            <a:ext cx="792088" cy="1944216"/>
          </a:xfrm>
          <a:prstGeom prst="up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9763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5850" y="3168352"/>
            <a:ext cx="5692454" cy="3789040"/>
          </a:xfrm>
          <a:prstGeom prst="rect">
            <a:avLst/>
          </a:prstGeom>
        </p:spPr>
      </p:pic>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Those who are left will be the lowly and humble,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for it is they who trust in the name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13</a:t>
            </a:r>
            <a:r>
              <a:rPr lang="en-US" sz="2800" b="1" dirty="0">
                <a:effectLst>
                  <a:glow rad="127000">
                    <a:schemeClr val="tx1"/>
                  </a:glow>
                </a:effectLst>
                <a:latin typeface="Arial" charset="0"/>
                <a:ea typeface="ＭＳ Ｐゴシック" charset="0"/>
                <a:cs typeface="ＭＳ Ｐゴシック" charset="0"/>
              </a:rPr>
              <a:t>The remnant of Israel will do no wrong;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never tell lies or deceive one another.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eat and sleep in safety,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no one will make them afraid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378288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15755"/>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Sing, O daughter of Zion;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shout aloud, O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Be glad and rejoice with all your heart,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O daughter of Jerusalem!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remove his hand of judgment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will disperse the armies of your enemy.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himself, the King of Israel,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will live among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last your troubles will be over,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you will never again fear disaster</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8395481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67558" y="360545"/>
            <a:ext cx="8261131" cy="506279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the announcement to Jerusalem will be, </a:t>
            </a:r>
            <a:br>
              <a:rPr lang="en-US" sz="2800" b="1" dirty="0">
                <a:effectLst>
                  <a:glow rad="127000">
                    <a:schemeClr val="tx1"/>
                  </a:glow>
                </a:effectLst>
                <a:latin typeface="Arial" charset="0"/>
                <a:ea typeface="ＭＳ Ｐゴシック" charset="0"/>
                <a:cs typeface="ＭＳ Ｐゴシック" charset="0"/>
              </a:rPr>
            </a:b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Cheer up, Zion! Don</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be afraid!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For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your God is living among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is a mighty savior.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take delight in you with gladness.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With his love, he will calm all your fears.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He will rejoice over you with joyful songs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3:16-17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237028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your view of God balanced? </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Tree>
    <p:extLst>
      <p:ext uri="{BB962C8B-B14F-4D97-AF65-F5344CB8AC3E}">
        <p14:creationId xmlns:p14="http://schemas.microsoft.com/office/powerpoint/2010/main" val="999884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Zeph 3.1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itle 1"/>
          <p:cNvSpPr>
            <a:spLocks noGrp="1"/>
          </p:cNvSpPr>
          <p:nvPr>
            <p:ph type="title" idx="4294967295"/>
          </p:nvPr>
        </p:nvSpPr>
        <p:spPr>
          <a:xfrm>
            <a:off x="3175" y="5805488"/>
            <a:ext cx="3128963" cy="576262"/>
          </a:xfrm>
          <a:solidFill>
            <a:schemeClr val="accent1"/>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400">
                <a:effectLst/>
                <a:latin typeface="Arial" charset="0"/>
                <a:ea typeface="ＭＳ Ｐゴシック" charset="0"/>
              </a:rPr>
              <a:t>Zephaniah 3:17</a:t>
            </a:r>
          </a:p>
        </p:txBody>
      </p:sp>
    </p:spTree>
    <p:extLst>
      <p:ext uri="{BB962C8B-B14F-4D97-AF65-F5344CB8AC3E}">
        <p14:creationId xmlns:p14="http://schemas.microsoft.com/office/powerpoint/2010/main" val="29366604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gather you who mourn for the appointed festivals;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you will be disgraced no more.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19</a:t>
            </a:r>
            <a:r>
              <a:rPr lang="en-US" sz="2800" b="1" dirty="0">
                <a:effectLst>
                  <a:glow rad="127000">
                    <a:schemeClr val="tx1"/>
                  </a:glow>
                </a:effectLst>
                <a:latin typeface="Arial" charset="0"/>
                <a:ea typeface="ＭＳ Ｐゴシック" charset="0"/>
                <a:cs typeface="ＭＳ Ｐゴシック" charset="0"/>
              </a:rPr>
              <a:t>And I will deal severely with all who have oppressed you.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save the weak and helpless ones;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bring together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those who were chased away.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give glory and fame to my former exiles,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wherever they have been mocked and shamed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3:18-19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3251447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88" y="966788"/>
            <a:ext cx="5945187" cy="483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83" name="Rectangle 7"/>
          <p:cNvSpPr>
            <a:spLocks noGrp="1" noRot="1" noChangeArrowheads="1"/>
          </p:cNvSpPr>
          <p:nvPr>
            <p:ph type="title" idx="4294967295"/>
          </p:nvPr>
        </p:nvSpPr>
        <p:spPr>
          <a:xfrm>
            <a:off x="-13577" y="5805264"/>
            <a:ext cx="9157577" cy="1018920"/>
          </a:xfrm>
        </p:spPr>
        <p:txBody>
          <a:bodyPr/>
          <a:lstStyle/>
          <a:p>
            <a:pPr eaLnBrk="1" hangingPunct="1">
              <a:defRPr/>
            </a:pPr>
            <a:r>
              <a:rPr lang="en-US" sz="3200" b="1" dirty="0">
                <a:effectLst>
                  <a:glow rad="152400">
                    <a:srgbClr val="000000"/>
                  </a:glow>
                </a:effectLst>
                <a:latin typeface="Arial" charset="0"/>
                <a:ea typeface="ＭＳ Ｐゴシック" charset="0"/>
                <a:cs typeface="Arial" charset="0"/>
              </a:rPr>
              <a:t>Should we follow the festivals </a:t>
            </a:r>
            <a:br>
              <a:rPr lang="en-US" sz="3200" b="1" dirty="0">
                <a:effectLst>
                  <a:glow rad="152400">
                    <a:srgbClr val="000000"/>
                  </a:glow>
                </a:effectLst>
                <a:latin typeface="Arial" charset="0"/>
                <a:ea typeface="ＭＳ Ｐゴシック" charset="0"/>
                <a:cs typeface="Arial" charset="0"/>
              </a:rPr>
            </a:br>
            <a:r>
              <a:rPr lang="en-US" sz="3200" b="1" dirty="0">
                <a:effectLst>
                  <a:glow rad="152400">
                    <a:srgbClr val="000000"/>
                  </a:glow>
                </a:effectLst>
                <a:latin typeface="Arial" charset="0"/>
                <a:ea typeface="ＭＳ Ｐゴシック" charset="0"/>
                <a:cs typeface="Arial" charset="0"/>
              </a:rPr>
              <a:t>or Colossians 2:16-17?</a:t>
            </a:r>
          </a:p>
        </p:txBody>
      </p:sp>
      <p:sp>
        <p:nvSpPr>
          <p:cNvPr id="2379787" name="Text Box 11"/>
          <p:cNvSpPr txBox="1">
            <a:spLocks noChangeArrowheads="1"/>
          </p:cNvSpPr>
          <p:nvPr/>
        </p:nvSpPr>
        <p:spPr bwMode="auto">
          <a:xfrm>
            <a:off x="0" y="0"/>
            <a:ext cx="9144000"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defRPr/>
            </a:pP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I will gather you who mourn for the appointed festivals; you will be disgraced no more</a:t>
            </a:r>
            <a:r>
              <a:rPr lang="ru-RU" sz="2800" b="1" dirty="0">
                <a:solidFill>
                  <a:srgbClr val="FFFFFF"/>
                </a:solidFill>
                <a:effectLst>
                  <a:glow rad="152400">
                    <a:srgbClr val="000000"/>
                  </a:glow>
                </a:effectLst>
                <a:latin typeface="Arial" charset="0"/>
                <a:cs typeface="Arial" charset="0"/>
              </a:rPr>
              <a:t>"</a:t>
            </a:r>
            <a:r>
              <a:rPr lang="en-US" sz="2800" b="1" dirty="0">
                <a:solidFill>
                  <a:srgbClr val="FFFFFF"/>
                </a:solidFill>
                <a:effectLst>
                  <a:glow rad="152400">
                    <a:srgbClr val="000000"/>
                  </a:glow>
                </a:effectLst>
                <a:latin typeface="Arial" charset="0"/>
                <a:cs typeface="Arial" charset="0"/>
              </a:rPr>
              <a:t> </a:t>
            </a:r>
            <a:br>
              <a:rPr lang="en-US" sz="2800" b="1" dirty="0">
                <a:solidFill>
                  <a:srgbClr val="FFFFFF"/>
                </a:solidFill>
                <a:effectLst>
                  <a:glow rad="152400">
                    <a:srgbClr val="000000"/>
                  </a:glow>
                </a:effectLst>
                <a:latin typeface="Arial" charset="0"/>
                <a:cs typeface="Arial" charset="0"/>
              </a:rPr>
            </a:br>
            <a:r>
              <a:rPr lang="en-US" sz="2800" b="1" dirty="0">
                <a:solidFill>
                  <a:srgbClr val="FFFFFF"/>
                </a:solidFill>
                <a:effectLst>
                  <a:glow rad="152400">
                    <a:srgbClr val="000000"/>
                  </a:glow>
                </a:effectLst>
                <a:latin typeface="Arial" charset="0"/>
                <a:cs typeface="Arial" charset="0"/>
              </a:rPr>
              <a:t>(Zeph. 3:18 </a:t>
            </a:r>
            <a:r>
              <a:rPr lang="en-US" b="1" dirty="0">
                <a:solidFill>
                  <a:srgbClr val="FFFFFF"/>
                </a:solidFill>
                <a:effectLst>
                  <a:glow rad="152400">
                    <a:srgbClr val="000000"/>
                  </a:glow>
                </a:effectLst>
                <a:latin typeface="Arial" charset="0"/>
                <a:cs typeface="Arial" charset="0"/>
              </a:rPr>
              <a:t>NLT</a:t>
            </a:r>
            <a:r>
              <a:rPr lang="en-US" sz="2800" b="1" dirty="0">
                <a:solidFill>
                  <a:srgbClr val="FFFFFF"/>
                </a:solidFill>
                <a:effectLst>
                  <a:glow rad="152400">
                    <a:srgbClr val="000000"/>
                  </a:glow>
                </a:effectLst>
                <a:latin typeface="Arial" charset="0"/>
                <a:cs typeface="Arial" charset="0"/>
              </a:rPr>
              <a:t>).</a:t>
            </a:r>
          </a:p>
        </p:txBody>
      </p:sp>
      <p:sp>
        <p:nvSpPr>
          <p:cNvPr id="92165" name="Title 1"/>
          <p:cNvSpPr txBox="1">
            <a:spLocks/>
          </p:cNvSpPr>
          <p:nvPr/>
        </p:nvSpPr>
        <p:spPr bwMode="auto">
          <a:xfrm>
            <a:off x="179388" y="1052513"/>
            <a:ext cx="5905500" cy="7207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1">
                <a:solidFill>
                  <a:srgbClr val="000000"/>
                </a:solidFill>
                <a:latin typeface="Arial" charset="0"/>
              </a:rPr>
              <a:t>Jewish Festivals</a:t>
            </a:r>
          </a:p>
        </p:txBody>
      </p:sp>
      <p:pic>
        <p:nvPicPr>
          <p:cNvPr id="9216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003800" y="1628775"/>
            <a:ext cx="4051300" cy="200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9266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7"/>
                                        </p:tgtEl>
                                        <p:attrNameLst>
                                          <p:attrName>style.visibility</p:attrName>
                                        </p:attrNameLst>
                                      </p:cBhvr>
                                      <p:to>
                                        <p:strVal val="visible"/>
                                      </p:to>
                                    </p:set>
                                    <p:animEffect transition="in" filter="dissolve">
                                      <p:cBhvr>
                                        <p:cTn id="7"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defTabSz="914400">
              <a:defRPr/>
            </a:pPr>
            <a:r>
              <a:rPr lang="en-US" sz="4800" b="1" dirty="0">
                <a:solidFill>
                  <a:srgbClr val="FFFFFF"/>
                </a:solidFill>
                <a:effectLst>
                  <a:glow rad="660400">
                    <a:srgbClr val="000000"/>
                  </a:glow>
                </a:effectLst>
                <a:latin typeface="Arial"/>
              </a:rPr>
              <a:t>but…</a:t>
            </a:r>
          </a:p>
        </p:txBody>
      </p:sp>
    </p:spTree>
    <p:extLst>
      <p:ext uri="{BB962C8B-B14F-4D97-AF65-F5344CB8AC3E}">
        <p14:creationId xmlns:p14="http://schemas.microsoft.com/office/powerpoint/2010/main" val="195563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defRPr/>
            </a:pPr>
            <a:r>
              <a:rPr lang="ru-RU" sz="3600" b="1" dirty="0">
                <a:solidFill>
                  <a:srgbClr val="FFFFFF"/>
                </a:solidFill>
                <a:effectLst>
                  <a:glow rad="660400">
                    <a:srgbClr val="000000"/>
                  </a:glow>
                </a:effectLst>
                <a:latin typeface="Arial"/>
              </a:rPr>
              <a:t>"</a:t>
            </a:r>
            <a:r>
              <a:rPr lang="en-US" sz="3600" b="1" dirty="0">
                <a:solidFill>
                  <a:srgbClr val="FFFFFF"/>
                </a:solidFill>
                <a:effectLst>
                  <a:glow rad="660400">
                    <a:srgbClr val="000000"/>
                  </a:glow>
                </a:effectLst>
                <a:latin typeface="Arial"/>
              </a:rPr>
              <a:t>So don</a:t>
            </a:r>
            <a:r>
              <a:rPr lang="uk-UA" sz="3600" b="1" dirty="0">
                <a:solidFill>
                  <a:srgbClr val="FFFFFF"/>
                </a:solidFill>
                <a:effectLst>
                  <a:glow rad="660400">
                    <a:srgbClr val="000000"/>
                  </a:glow>
                </a:effectLst>
                <a:latin typeface="Arial"/>
              </a:rPr>
              <a:t>'</a:t>
            </a:r>
            <a:r>
              <a:rPr lang="en-US" sz="3600" b="1" dirty="0">
                <a:solidFill>
                  <a:srgbClr val="FFFFFF"/>
                </a:solidFill>
                <a:effectLst>
                  <a:glow rad="660400">
                    <a:srgbClr val="000000"/>
                  </a:glow>
                </a:effectLst>
                <a:latin typeface="Arial"/>
              </a:rPr>
              <a:t>t let anyone condemn you for what you eat or drink, or for not celebrating certain holy days or new moon ceremonies or Sabbaths.  </a:t>
            </a:r>
            <a:r>
              <a:rPr lang="en-US" sz="3600" b="1" baseline="30000" dirty="0">
                <a:solidFill>
                  <a:srgbClr val="FFFFFF"/>
                </a:solidFill>
                <a:effectLst>
                  <a:glow rad="660400">
                    <a:srgbClr val="000000"/>
                  </a:glow>
                </a:effectLst>
                <a:latin typeface="Arial"/>
              </a:rPr>
              <a:t>17</a:t>
            </a:r>
            <a:r>
              <a:rPr lang="en-US" sz="3600" b="1" dirty="0">
                <a:solidFill>
                  <a:srgbClr val="FFFFFF"/>
                </a:solidFill>
                <a:effectLst>
                  <a:glow rad="660400">
                    <a:srgbClr val="000000"/>
                  </a:glow>
                </a:effectLst>
                <a:latin typeface="Arial"/>
              </a:rPr>
              <a:t>For these rules are only shadows of the reality yet to come. And Christ himself is that reality</a:t>
            </a:r>
            <a:r>
              <a:rPr lang="ru-RU" sz="3600" b="1" dirty="0">
                <a:solidFill>
                  <a:srgbClr val="FFFFFF"/>
                </a:solidFill>
                <a:effectLst>
                  <a:glow rad="660400">
                    <a:srgbClr val="000000"/>
                  </a:glow>
                </a:effectLst>
                <a:latin typeface="Arial"/>
              </a:rPr>
              <a:t>"</a:t>
            </a:r>
            <a:r>
              <a:rPr lang="en-US" sz="3600" b="1" dirty="0">
                <a:solidFill>
                  <a:srgbClr val="FFFFFF"/>
                </a:solidFill>
                <a:effectLst>
                  <a:glow rad="660400">
                    <a:srgbClr val="000000"/>
                  </a:glow>
                </a:effectLst>
                <a:latin typeface="Arial"/>
              </a:rPr>
              <a:t> (Col. 2:16-17 </a:t>
            </a:r>
            <a:r>
              <a:rPr lang="en-US" sz="2800" b="1" dirty="0">
                <a:solidFill>
                  <a:srgbClr val="FFFFFF"/>
                </a:solidFill>
                <a:effectLst>
                  <a:glow rad="660400">
                    <a:srgbClr val="000000"/>
                  </a:glow>
                </a:effectLst>
                <a:latin typeface="Arial"/>
              </a:rPr>
              <a:t>NLT</a:t>
            </a:r>
            <a:r>
              <a:rPr lang="en-US" sz="3600" b="1" dirty="0">
                <a:solidFill>
                  <a:srgbClr val="FFFFFF"/>
                </a:solidFill>
                <a:effectLst>
                  <a:glow rad="660400">
                    <a:srgbClr val="000000"/>
                  </a:glow>
                </a:effectLst>
                <a:latin typeface="Arial"/>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extLst>
      <p:ext uri="{BB962C8B-B14F-4D97-AF65-F5344CB8AC3E}">
        <p14:creationId xmlns:p14="http://schemas.microsoft.com/office/powerpoint/2010/main" val="261476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5551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I will gather you together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bring you home again.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give you a good name, a name of distinction,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among all the nations of the earth,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as I restore your fortunes before their very eyes.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have spoken!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3:20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213722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Hope</a:t>
            </a:r>
          </a:p>
        </p:txBody>
      </p:sp>
      <p:pic>
        <p:nvPicPr>
          <p:cNvPr id="2" name="Picture 1" descr="IMG_402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97280"/>
            <a:ext cx="9144000" cy="5760720"/>
          </a:xfrm>
          <a:prstGeom prst="rect">
            <a:avLst/>
          </a:prstGeom>
        </p:spPr>
      </p:pic>
    </p:spTree>
    <p:extLst>
      <p:ext uri="{BB962C8B-B14F-4D97-AF65-F5344CB8AC3E}">
        <p14:creationId xmlns:p14="http://schemas.microsoft.com/office/powerpoint/2010/main" val="263207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a:effectLst>
                  <a:outerShdw blurRad="38100" dist="38100" dir="2700000" algn="tl">
                    <a:srgbClr val="000000"/>
                  </a:outerShdw>
                </a:effectLst>
                <a:latin typeface="Arial" charset="0"/>
                <a:ea typeface="ＭＳ Ｐゴシック" charset="0"/>
              </a:rPr>
              <a:t>Judgment!</a:t>
            </a:r>
          </a:p>
        </p:txBody>
      </p:sp>
    </p:spTree>
    <p:extLst>
      <p:ext uri="{BB962C8B-B14F-4D97-AF65-F5344CB8AC3E}">
        <p14:creationId xmlns:p14="http://schemas.microsoft.com/office/powerpoint/2010/main" val="407187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outerShdw blurRad="38100" dist="38100" dir="2700000" algn="tl">
                    <a:srgbClr val="000000"/>
                  </a:outerShdw>
                </a:effectLst>
                <a:latin typeface="Arial" charset="0"/>
                <a:ea typeface="ＭＳ Ｐゴシック" charset="0"/>
              </a:rPr>
              <a:t>Blessing</a:t>
            </a:r>
            <a:r>
              <a:rPr lang="en-US" sz="13800">
                <a:effectLst>
                  <a:outerShdw blurRad="38100" dist="38100" dir="2700000" algn="tl">
                    <a:srgbClr val="000000"/>
                  </a:outerShdw>
                </a:effectLst>
                <a:latin typeface="Arial" charset="0"/>
                <a:ea typeface="ＭＳ Ｐゴシック" charset="0"/>
              </a:rPr>
              <a:t>!</a:t>
            </a:r>
          </a:p>
        </p:txBody>
      </p:sp>
    </p:spTree>
    <p:extLst>
      <p:ext uri="{BB962C8B-B14F-4D97-AF65-F5344CB8AC3E}">
        <p14:creationId xmlns:p14="http://schemas.microsoft.com/office/powerpoint/2010/main" val="675417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years</a:t>
            </a:r>
          </a:p>
        </p:txBody>
      </p:sp>
    </p:spTree>
    <p:extLst>
      <p:ext uri="{BB962C8B-B14F-4D97-AF65-F5344CB8AC3E}">
        <p14:creationId xmlns:p14="http://schemas.microsoft.com/office/powerpoint/2010/main" val="384190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144" y="0"/>
            <a:ext cx="9717814"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is Judge</a:t>
            </a:r>
          </a:p>
        </p:txBody>
      </p:sp>
    </p:spTree>
    <p:extLst>
      <p:ext uri="{BB962C8B-B14F-4D97-AF65-F5344CB8AC3E}">
        <p14:creationId xmlns:p14="http://schemas.microsoft.com/office/powerpoint/2010/main" val="3009820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Tribulation</a:t>
            </a:r>
          </a:p>
          <a:p>
            <a:pPr algn="ctr" defTabSz="449263" eaLnBrk="1" fontAlgn="base" hangingPunct="1">
              <a:spcBef>
                <a:spcPct val="0"/>
              </a:spcBef>
              <a:spcAft>
                <a:spcPct val="0"/>
              </a:spcAft>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Millennium</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Timeline of the Future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Great</a:t>
            </a:r>
          </a:p>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White</a:t>
            </a:r>
          </a:p>
          <a:p>
            <a:pPr algn="ctr" defTabSz="449263" eaLnBrk="1" fontAlgn="base" hangingPunct="1">
              <a:spcBef>
                <a:spcPct val="0"/>
              </a:spcBef>
              <a:spcAft>
                <a:spcPct val="0"/>
              </a:spcAft>
              <a:buClr>
                <a:srgbClr val="000000"/>
              </a:buClr>
              <a:buSzPct val="100000"/>
              <a:buFont typeface="Arial" charset="0"/>
              <a:buNone/>
            </a:pPr>
            <a:r>
              <a:rPr lang="en-GB" sz="2800" b="1">
                <a:solidFill>
                  <a:srgbClr val="000000"/>
                </a:solidFill>
                <a:cs typeface="Arial" charset="0"/>
              </a:rPr>
              <a:t>Throne</a:t>
            </a:r>
          </a:p>
          <a:p>
            <a:pPr algn="ctr" defTabSz="449263" eaLnBrk="1" fontAlgn="base" hangingPunct="1">
              <a:spcBef>
                <a:spcPct val="0"/>
              </a:spcBef>
              <a:spcAft>
                <a:spcPct val="0"/>
              </a:spcAft>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fontAlgn="base" hangingPunct="1">
              <a:lnSpc>
                <a:spcPct val="93000"/>
              </a:lnSpc>
              <a:spcBef>
                <a:spcPct val="0"/>
              </a:spcBef>
              <a:spcAft>
                <a:spcPct val="0"/>
              </a:spcAft>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Arial" charset="0"/>
              <a:buNone/>
            </a:pPr>
            <a:r>
              <a:rPr lang="en-GB" sz="2800" b="1">
                <a:solidFill>
                  <a:srgbClr val="FFFFFF"/>
                </a:solidFill>
                <a:effectLst>
                  <a:outerShdw blurRad="38100" dist="38100" dir="2700000" algn="tl">
                    <a:srgbClr val="000000">
                      <a:alpha val="43137"/>
                    </a:srgbClr>
                  </a:outerShdw>
                </a:effectLst>
                <a:cs typeface="Arial" charset="0"/>
              </a:rPr>
              <a:t>Day of the L</a:t>
            </a:r>
            <a:r>
              <a:rPr lang="en-GB" b="1">
                <a:solidFill>
                  <a:srgbClr val="FFFFFF"/>
                </a:solidFill>
                <a:effectLst>
                  <a:outerShdw blurRad="38100" dist="38100" dir="2700000" algn="tl">
                    <a:srgbClr val="000000">
                      <a:alpha val="43137"/>
                    </a:srgbClr>
                  </a:outerShdw>
                </a:effectLst>
                <a:cs typeface="Arial" charset="0"/>
              </a:rPr>
              <a:t>ORD</a:t>
            </a:r>
          </a:p>
        </p:txBody>
      </p:sp>
    </p:spTree>
    <p:extLst>
      <p:ext uri="{BB962C8B-B14F-4D97-AF65-F5344CB8AC3E}">
        <p14:creationId xmlns:p14="http://schemas.microsoft.com/office/powerpoint/2010/main" val="20616313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Sunrise-Over-the-Atlantic-Myrtle-Beach-South-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ctrTitle"/>
          </p:nvPr>
        </p:nvSpPr>
        <p:spPr>
          <a:xfrm>
            <a:off x="0" y="2057400"/>
            <a:ext cx="9144000" cy="2209800"/>
          </a:xfrm>
        </p:spPr>
        <p:txBody>
          <a:bodyPr/>
          <a:lstStyle/>
          <a:p>
            <a:pPr eaLnBrk="1" hangingPunct="1">
              <a:defRPr/>
            </a:pPr>
            <a:r>
              <a:rPr lang="en-US" sz="8000" dirty="0">
                <a:effectLst>
                  <a:outerShdw blurRad="38100" dist="38100" dir="2700000" algn="tl">
                    <a:srgbClr val="000000"/>
                  </a:outerShdw>
                </a:effectLst>
                <a:latin typeface="Arial" charset="0"/>
                <a:ea typeface="ＭＳ Ｐゴシック" charset="0"/>
                <a:cs typeface="ＭＳ Ｐゴシック" charset="0"/>
              </a:rPr>
              <a:t>Zephaniah </a:t>
            </a:r>
            <a:br>
              <a:rPr lang="en-US" sz="8000" dirty="0">
                <a:effectLst>
                  <a:outerShdw blurRad="38100" dist="38100" dir="2700000" algn="tl">
                    <a:srgbClr val="000000"/>
                  </a:outerShdw>
                </a:effectLst>
                <a:latin typeface="Arial" charset="0"/>
                <a:ea typeface="ＭＳ Ｐゴシック" charset="0"/>
                <a:cs typeface="ＭＳ Ｐゴシック" charset="0"/>
              </a:rPr>
            </a:br>
            <a:r>
              <a:rPr lang="en-US" sz="6600" dirty="0">
                <a:effectLst>
                  <a:outerShdw blurRad="38100" dist="38100" dir="2700000" algn="tl">
                    <a:srgbClr val="000000"/>
                  </a:outerShdw>
                </a:effectLst>
                <a:latin typeface="Arial" charset="0"/>
                <a:ea typeface="ＭＳ Ｐゴシック" charset="0"/>
                <a:cs typeface="ＭＳ Ｐゴシック" charset="0"/>
              </a:rPr>
              <a:t>The Day of the LORD</a:t>
            </a:r>
          </a:p>
        </p:txBody>
      </p:sp>
    </p:spTree>
    <p:extLst>
      <p:ext uri="{BB962C8B-B14F-4D97-AF65-F5344CB8AC3E}">
        <p14:creationId xmlns:p14="http://schemas.microsoft.com/office/powerpoint/2010/main" val="1469665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Day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634</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9345292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78"/>
            <a:ext cx="9144000" cy="1382706"/>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respond to the L</a:t>
            </a:r>
            <a:r>
              <a:rPr lang="en-US" b="1" dirty="0">
                <a:effectLst>
                  <a:glow rad="127000">
                    <a:schemeClr val="tx1"/>
                  </a:glow>
                </a:effectLst>
                <a:latin typeface="Arial" charset="0"/>
                <a:ea typeface="ＭＳ Ｐゴシック" charset="0"/>
                <a:cs typeface="ＭＳ Ｐゴシック" charset="0"/>
              </a:rPr>
              <a:t>ORD</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balance</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014792" y="1681473"/>
            <a:ext cx="6877353" cy="5162177"/>
          </a:xfrm>
          <a:prstGeom prst="rect">
            <a:avLst/>
          </a:prstGeom>
        </p:spPr>
      </p:pic>
      <p:sp>
        <p:nvSpPr>
          <p:cNvPr id="4" name="Rectangle 2"/>
          <p:cNvSpPr txBox="1">
            <a:spLocks noChangeArrowheads="1"/>
          </p:cNvSpPr>
          <p:nvPr/>
        </p:nvSpPr>
        <p:spPr bwMode="auto">
          <a:xfrm>
            <a:off x="197928"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Judgment</a:t>
            </a:r>
          </a:p>
        </p:txBody>
      </p:sp>
      <p:sp>
        <p:nvSpPr>
          <p:cNvPr id="5" name="Rectangle 2"/>
          <p:cNvSpPr txBox="1">
            <a:spLocks noChangeArrowheads="1"/>
          </p:cNvSpPr>
          <p:nvPr/>
        </p:nvSpPr>
        <p:spPr bwMode="auto">
          <a:xfrm>
            <a:off x="4717353" y="5032217"/>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Deliverance</a:t>
            </a:r>
          </a:p>
        </p:txBody>
      </p:sp>
      <p:sp>
        <p:nvSpPr>
          <p:cNvPr id="6" name="Rectangle 2"/>
          <p:cNvSpPr txBox="1">
            <a:spLocks noChangeArrowheads="1"/>
          </p:cNvSpPr>
          <p:nvPr/>
        </p:nvSpPr>
        <p:spPr bwMode="auto">
          <a:xfrm>
            <a:off x="220612"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Repentance</a:t>
            </a:r>
          </a:p>
        </p:txBody>
      </p:sp>
      <p:sp>
        <p:nvSpPr>
          <p:cNvPr id="7" name="Rectangle 2"/>
          <p:cNvSpPr txBox="1">
            <a:spLocks noChangeArrowheads="1"/>
          </p:cNvSpPr>
          <p:nvPr/>
        </p:nvSpPr>
        <p:spPr bwMode="auto">
          <a:xfrm>
            <a:off x="4740037" y="5870456"/>
            <a:ext cx="4304999" cy="1038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chemeClr val="tx1"/>
                  </a:glow>
                </a:effectLst>
                <a:latin typeface="Arial" charset="0"/>
                <a:ea typeface="ＭＳ Ｐゴシック" charset="0"/>
                <a:cs typeface="ＭＳ Ｐゴシック" charset="0"/>
              </a:rPr>
              <a:t>Hope</a:t>
            </a:r>
          </a:p>
        </p:txBody>
      </p:sp>
    </p:spTree>
    <p:extLst>
      <p:ext uri="{BB962C8B-B14F-4D97-AF65-F5344CB8AC3E}">
        <p14:creationId xmlns:p14="http://schemas.microsoft.com/office/powerpoint/2010/main" val="19960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65943"/>
            <a:ext cx="9175460" cy="499291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Be hopeful yet </a:t>
            </a:r>
            <a:r>
              <a:rPr lang="en-US" sz="5400" b="1" dirty="0">
                <a:solidFill>
                  <a:srgbClr val="FFFF00"/>
                </a:solidFill>
                <a:effectLst>
                  <a:glow rad="127000">
                    <a:schemeClr val="tx1"/>
                  </a:glow>
                </a:effectLst>
                <a:latin typeface="Arial" charset="0"/>
                <a:ea typeface="ＭＳ Ｐゴシック" charset="0"/>
                <a:cs typeface="ＭＳ Ｐゴシック" charset="0"/>
              </a:rPr>
              <a:t>repentant</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Tree>
    <p:extLst>
      <p:ext uri="{BB962C8B-B14F-4D97-AF65-F5344CB8AC3E}">
        <p14:creationId xmlns:p14="http://schemas.microsoft.com/office/powerpoint/2010/main" val="16030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rgbClr val="FFFFFF"/>
                </a:solidFill>
                <a:effectLst>
                  <a:glow rad="127000">
                    <a:srgbClr val="000000"/>
                  </a:glow>
                </a:effectLst>
                <a:latin typeface="Arial" charset="0"/>
              </a:rPr>
              <a:t>Zephaniah </a:t>
            </a:r>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b="1" dirty="0">
                <a:solidFill>
                  <a:prstClr val="white"/>
                </a:solidFill>
                <a:effectLst>
                  <a:glow rad="101600">
                    <a:prstClr val="black">
                      <a:alpha val="99000"/>
                    </a:prstClr>
                  </a:glow>
                </a:effectLst>
                <a:latin typeface="Calibri"/>
              </a:rPr>
              <a:t>Judah should repent because of a future </a:t>
            </a:r>
            <a:r>
              <a:rPr lang="en-US" b="1" dirty="0">
                <a:solidFill>
                  <a:srgbClr val="FFFF00"/>
                </a:solidFill>
                <a:effectLst>
                  <a:glow rad="101600">
                    <a:prstClr val="black">
                      <a:alpha val="99000"/>
                    </a:prstClr>
                  </a:glow>
                </a:effectLst>
                <a:latin typeface="Calibri"/>
              </a:rPr>
              <a:t>day</a:t>
            </a:r>
            <a:r>
              <a:rPr lang="en-US" b="1" dirty="0">
                <a:solidFill>
                  <a:prstClr val="white"/>
                </a:solidFill>
                <a:effectLst>
                  <a:glow rad="101600">
                    <a:prstClr val="black">
                      <a:alpha val="99000"/>
                    </a:prstClr>
                  </a:glow>
                </a:effectLst>
                <a:latin typeface="Calibri"/>
              </a:rPr>
              <a:t> of judgment (1:1–3:8) and blessing (3:9-20) on the whole earth caused by God as King.</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418238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Zephaniah prophesies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day</a:t>
            </a:r>
            <a:r>
              <a:rPr lang="en-US" sz="3200" b="1" kern="0" dirty="0">
                <a:solidFill>
                  <a:srgbClr val="FFFFFF"/>
                </a:solidFill>
                <a:effectLst>
                  <a:glow rad="127000">
                    <a:srgbClr val="000000"/>
                  </a:glow>
                </a:effectLst>
                <a:latin typeface="Arial" charset="0"/>
                <a:ea typeface="ＭＳ Ｐゴシック" charset="0"/>
                <a:cs typeface="ＭＳ Ｐゴシック" charset="0"/>
              </a:rPr>
              <a:t> of the L</a:t>
            </a:r>
            <a:r>
              <a:rPr lang="en-US" sz="2800" b="1" kern="0" dirty="0">
                <a:solidFill>
                  <a:srgbClr val="FFFFFF"/>
                </a:solidFill>
                <a:effectLst>
                  <a:glow rad="127000">
                    <a:srgbClr val="000000"/>
                  </a:glow>
                </a:effectLst>
                <a:latin typeface="Arial" charset="0"/>
                <a:ea typeface="ＭＳ Ｐゴシック" charset="0"/>
                <a:cs typeface="ＭＳ Ｐゴシック" charset="0"/>
              </a:rPr>
              <a:t>ORD</a:t>
            </a:r>
            <a:r>
              <a:rPr lang="en-US" sz="3200" b="1" kern="0" dirty="0">
                <a:solidFill>
                  <a:srgbClr val="FFFFFF"/>
                </a:solidFill>
                <a:effectLst>
                  <a:glow rad="127000">
                    <a:srgbClr val="000000"/>
                  </a:glow>
                </a:effectLst>
                <a:latin typeface="Arial" charset="0"/>
                <a:ea typeface="ＭＳ Ｐゴシック" charset="0"/>
                <a:cs typeface="ＭＳ Ｐゴシック" charset="0"/>
              </a:rPr>
              <a:t> judgment upon Judah, the surrounding nations, and the entire earth to exhort Judah to repent due to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righteousness and His promise of a remnant in a national restoration.</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Zephaniah</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a:solidFill>
                  <a:srgbClr val="000000"/>
                </a:solidFill>
                <a:cs typeface="MS PGothic" charset="0"/>
              </a:rPr>
              <a:t>634</a:t>
            </a:r>
          </a:p>
          <a:p>
            <a:pPr algn="ctr" defTabSz="914400" eaLnBrk="1" fontAlgn="base" hangingPunct="1">
              <a:spcBef>
                <a:spcPct val="0"/>
              </a:spcBef>
              <a:spcAft>
                <a:spcPct val="0"/>
              </a:spcAft>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141553295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406400"/>
            <a:ext cx="9042400" cy="6032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29"/>
            <a:ext cx="9144000" cy="1935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God’s future judgment warns us to </a:t>
            </a:r>
            <a:r>
              <a:rPr lang="en-US" sz="4800" b="1" dirty="0">
                <a:solidFill>
                  <a:srgbClr val="FFFF00"/>
                </a:solidFill>
                <a:effectLst>
                  <a:glow rad="127000">
                    <a:schemeClr val="tx1"/>
                  </a:glow>
                </a:effectLst>
                <a:latin typeface="Arial" charset="0"/>
                <a:ea typeface="ＭＳ Ｐゴシック" charset="0"/>
                <a:cs typeface="ＭＳ Ｐゴシック" charset="0"/>
              </a:rPr>
              <a:t>repent</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1:1–3:8</a:t>
            </a:r>
          </a:p>
        </p:txBody>
      </p:sp>
    </p:spTree>
    <p:extLst>
      <p:ext uri="{BB962C8B-B14F-4D97-AF65-F5344CB8AC3E}">
        <p14:creationId xmlns:p14="http://schemas.microsoft.com/office/powerpoint/2010/main" val="213087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8264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God’s future deliverance encourages us to </a:t>
            </a:r>
            <a:r>
              <a:rPr lang="en-US" sz="4800" b="1" dirty="0">
                <a:solidFill>
                  <a:srgbClr val="FFFF00"/>
                </a:solidFill>
                <a:effectLst>
                  <a:glow rad="127000">
                    <a:schemeClr val="tx1"/>
                  </a:glow>
                </a:effectLst>
                <a:latin typeface="Arial" charset="0"/>
                <a:ea typeface="ＭＳ Ｐゴシック" charset="0"/>
                <a:cs typeface="ＭＳ Ｐゴシック" charset="0"/>
              </a:rPr>
              <a:t>hope</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990601" y="1832429"/>
            <a:ext cx="6944380" cy="463504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Zephaniah 3:9-20</a:t>
            </a:r>
          </a:p>
        </p:txBody>
      </p:sp>
    </p:spTree>
    <p:extLst>
      <p:ext uri="{BB962C8B-B14F-4D97-AF65-F5344CB8AC3E}">
        <p14:creationId xmlns:p14="http://schemas.microsoft.com/office/powerpoint/2010/main" val="65947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Gather together…before the </a:t>
            </a:r>
            <a:r>
              <a:rPr lang="en-US" sz="3600" b="1" dirty="0">
                <a:solidFill>
                  <a:srgbClr val="FFFF00"/>
                </a:solidFill>
                <a:effectLst>
                  <a:glow rad="127000">
                    <a:srgbClr val="000000"/>
                  </a:glow>
                </a:effectLst>
                <a:latin typeface="Arial" charset="0"/>
                <a:ea typeface="ＭＳ Ｐゴシック" charset="0"/>
                <a:cs typeface="ＭＳ Ｐゴシック" charset="0"/>
              </a:rPr>
              <a:t>day</a:t>
            </a:r>
            <a:r>
              <a:rPr lang="en-US" sz="3600" b="1" dirty="0">
                <a:solidFill>
                  <a:srgbClr val="FFFFFF"/>
                </a:solidFill>
                <a:effectLst>
                  <a:glow rad="127000">
                    <a:srgbClr val="000000"/>
                  </a:glow>
                </a:effectLst>
                <a:latin typeface="Arial" charset="0"/>
                <a:ea typeface="ＭＳ Ｐゴシック" charset="0"/>
                <a:cs typeface="ＭＳ Ｐゴシック" charset="0"/>
              </a:rPr>
              <a:t> of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wrath comes upon you.  Seek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all you humble of the land, you who do what he commands.  Seek righteousness, seek humility; perhaps you will be sheltered on the </a:t>
            </a:r>
            <a:r>
              <a:rPr lang="en-US" sz="3600" b="1" dirty="0">
                <a:solidFill>
                  <a:srgbClr val="FFFF00"/>
                </a:solidFill>
                <a:effectLst>
                  <a:glow rad="127000">
                    <a:srgbClr val="000000"/>
                  </a:glow>
                </a:effectLst>
                <a:latin typeface="Arial" charset="0"/>
                <a:ea typeface="ＭＳ Ｐゴシック" charset="0"/>
                <a:cs typeface="ＭＳ Ｐゴシック" charset="0"/>
              </a:rPr>
              <a:t>day</a:t>
            </a:r>
            <a:r>
              <a:rPr lang="en-US" sz="3600" b="1" dirty="0">
                <a:solidFill>
                  <a:srgbClr val="FFFFFF"/>
                </a:solidFill>
                <a:effectLst>
                  <a:glow rad="127000">
                    <a:srgbClr val="000000"/>
                  </a:glow>
                </a:effectLst>
                <a:latin typeface="Arial" charset="0"/>
                <a:ea typeface="ＭＳ Ｐゴシック" charset="0"/>
                <a:cs typeface="ＭＳ Ｐゴシック" charset="0"/>
              </a:rPr>
              <a:t> of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anger</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(Zephaniah 2:1-3).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Zephaniah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b="1" dirty="0">
                <a:solidFill>
                  <a:prstClr val="white"/>
                </a:solidFill>
                <a:effectLst>
                  <a:outerShdw blurRad="50800" dist="38100" dir="2700000" algn="tl" rotWithShape="0">
                    <a:srgbClr val="000000">
                      <a:alpha val="96000"/>
                    </a:srgbClr>
                  </a:outerShdw>
                </a:effectLst>
                <a:latin typeface="Arial"/>
                <a:cs typeface="Arial"/>
              </a:rPr>
              <a:t>634</a:t>
            </a:r>
          </a:p>
        </p:txBody>
      </p:sp>
    </p:spTree>
    <p:extLst>
      <p:ext uri="{BB962C8B-B14F-4D97-AF65-F5344CB8AC3E}">
        <p14:creationId xmlns:p14="http://schemas.microsoft.com/office/powerpoint/2010/main" val="3280542413"/>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1716</TotalTime>
  <Words>4562</Words>
  <Application>Microsoft Macintosh PowerPoint</Application>
  <PresentationFormat>On-screen Show (4:3)</PresentationFormat>
  <Paragraphs>671</Paragraphs>
  <Slides>102</Slides>
  <Notes>90</Notes>
  <HiddenSlides>0</HiddenSlides>
  <MMClips>0</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102</vt:i4>
      </vt:variant>
    </vt:vector>
  </HeadingPairs>
  <TitlesOfParts>
    <vt:vector size="132" baseType="lpstr">
      <vt:lpstr>Arial</vt:lpstr>
      <vt:lpstr>Arial Narrow</vt:lpstr>
      <vt:lpstr>Calibri</vt:lpstr>
      <vt:lpstr>Comic Sans MS</vt:lpstr>
      <vt:lpstr>Copperplate Gothic Light</vt:lpstr>
      <vt:lpstr>Monotype Sorts</vt:lpstr>
      <vt:lpstr>Tahoma</vt:lpstr>
      <vt:lpstr>Times</vt:lpstr>
      <vt:lpstr>Times New Roman</vt:lpstr>
      <vt:lpstr>Wingdings</vt:lpstr>
      <vt:lpstr>49_Blank Presentation</vt:lpstr>
      <vt:lpstr>1_Radar</vt:lpstr>
      <vt:lpstr>1_Office Theme</vt:lpstr>
      <vt:lpstr>1_untitled 1</vt:lpstr>
      <vt:lpstr>2_Radar</vt:lpstr>
      <vt:lpstr>Orbit</vt:lpstr>
      <vt:lpstr>Blank Presentation</vt:lpstr>
      <vt:lpstr>1_Shimmer</vt:lpstr>
      <vt:lpstr>5_Compass</vt:lpstr>
      <vt:lpstr>3_Radar</vt:lpstr>
      <vt:lpstr>3_Default Design</vt:lpstr>
      <vt:lpstr>8_Default Design</vt:lpstr>
      <vt:lpstr>4_Radar</vt:lpstr>
      <vt:lpstr>2_Pulse</vt:lpstr>
      <vt:lpstr>MEADOW</vt:lpstr>
      <vt:lpstr>Slit</vt:lpstr>
      <vt:lpstr>6_Default Design</vt:lpstr>
      <vt:lpstr>7_Default Design</vt:lpstr>
      <vt:lpstr>5_Radar</vt:lpstr>
      <vt:lpstr>23_Office Theme</vt:lpstr>
      <vt:lpstr>Be Hopeful</vt:lpstr>
      <vt:lpstr>Balance</vt:lpstr>
      <vt:lpstr>Work &amp; Home Life Balance</vt:lpstr>
      <vt:lpstr>Eating Balance</vt:lpstr>
      <vt:lpstr>Balance</vt:lpstr>
      <vt:lpstr>Balance</vt:lpstr>
      <vt:lpstr>Balance</vt:lpstr>
      <vt:lpstr>Is your view of God balanced? </vt:lpstr>
      <vt:lpstr>God is Judge</vt:lpstr>
      <vt:lpstr>God is Love</vt:lpstr>
      <vt:lpstr>Be...</vt:lpstr>
      <vt:lpstr>Zephaniah</vt:lpstr>
      <vt:lpstr>Key Word</vt:lpstr>
      <vt:lpstr>Zephaniah: Day of the LORD</vt:lpstr>
      <vt:lpstr>"The LORD gave this message to Zephaniah when Josiah son of Amon was king of Judah"  (Zephaniah 1:1a NLT).</vt:lpstr>
      <vt:lpstr>"The LORD gave this message to Zephaniah when Josiah son of Amon was king of Judah.  Zephaniah was the son of Cushi, son of Gedaliah, son of Amariah, son of Hezekiah"  (Zephaniah 1:1 NLT).</vt:lpstr>
      <vt:lpstr>Zephaniah was of Royal Birth!</vt:lpstr>
      <vt:lpstr>Placing the Prophets</vt:lpstr>
      <vt:lpstr>Zephaniah preached just after Manasseh filled both courts with idols</vt:lpstr>
      <vt:lpstr>Jerusalem's Fall</vt:lpstr>
      <vt:lpstr>How should we respond to the LORD’s balance?</vt:lpstr>
      <vt:lpstr>I. God’s future judgment warns us to repent.</vt:lpstr>
      <vt:lpstr>Slides on  Zephaniah 1</vt:lpstr>
      <vt:lpstr>Zephaniah: Day of the LORD</vt:lpstr>
      <vt:lpstr>Judgment</vt:lpstr>
      <vt:lpstr>Woman</vt:lpstr>
      <vt:lpstr>Mandate</vt:lpstr>
      <vt:lpstr>Judgment</vt:lpstr>
      <vt:lpstr>Zephaniah: Day of the LORD</vt:lpstr>
      <vt:lpstr>"I will crush Judah and Jerusalem with my fist  and destroy every last trace of their Baal worship. I will put an end to all the idolatrous priests, so that even the memory of them will disappear'”  (Zephaniah 1:4 NLT).</vt:lpstr>
      <vt:lpstr>"For they go up to their roofs  and bow down to the sun, moon, and stars. They claim to follow the LORD,  but then they worship Molech, too'"  (Zephaniah 1:5 NLT).</vt:lpstr>
      <vt:lpstr>False Prophets</vt:lpstr>
      <vt:lpstr>False Prophets</vt:lpstr>
      <vt:lpstr>False Prophets</vt:lpstr>
      <vt:lpstr>"'And I will destroy those who used to worship me but now no longer do.  They no longer ask for the LORD's guidance  or seek my blessings'"  (Zephaniah 1:6 NLT).</vt:lpstr>
      <vt:lpstr>"Stand in silence in the presence of the Sovereign LORD, for the awesome day of the LORD's judgment is near.  The LORD has prepared his people for a great slaughter and has chosen their executioners"  (Zephaniah 1:7 NLT).</vt:lpstr>
      <vt:lpstr>"'On that day of judgment,' says the LORD,   'I will punish the leaders and princes of Judah and all those following pagan customs.  9Yes, I will punish those who participate in pagan worship ceremonies, and those who fill their masters' houses with violence and deceit"  (Zephaniah 1:8-9 NLT).</vt:lpstr>
      <vt:lpstr>Zephaniah 1:8 (NLT)</vt:lpstr>
      <vt:lpstr>"'On that day,' says the LORD, 'a cry of alarm will come from the Fish Gate and echo throughout the New Quarter of the city. And a great crash will sound from the hills. 11Wail in sorrow, all you who live in the market area, for all the merchants and traders will be destroyed" (Zephaniah 1:10-11 NLT).</vt:lpstr>
      <vt:lpstr>"I will search with lanterns in Jerusalem's darkest corners  to punish those who sit complacent in their sins. They think the LORD will do nothing to them,  either good or bad.  13So their property will be plundered,  their homes will be ransacked.  They will build new homes  but never live in them.  They will plant vineyards  but never drink wine from them"  (Zephaniah 1:12-13 NLT).</vt:lpstr>
      <vt:lpstr>"That terrible day of the LORD is near.  Swiftly it comes—  a day of bitter tears,  a day when even strong men will cry out.  15It will be a day when the LORD's anger is poured out—  a day of terrible distress and anguish,  a day of ruin and desolation,  a day of darkness and gloom,  a day of clouds and blackness,  16a day of trumpet calls and battle cries.  Down go the walled cities  and the strongest battlements!"  (Zephaniah 1:14-16 NLT).</vt:lpstr>
      <vt:lpstr>"Because you have sinned against the LORD,  I will make you grope around like the blind.  Your blood will be poured into the dust,  and your bodies will lie rotting on the ground.   18Your silver and gold will not save you  on that day of the LORD's anger.  For the whole land will be devoured  by the fire of his jealousy.  He will make a terrifying end  of all the people on earth"  (Zephaniah 1:17-18 NLT).</vt:lpstr>
      <vt:lpstr>Earthquakes</vt:lpstr>
      <vt:lpstr>Slides on  Zephaniah 2</vt:lpstr>
      <vt:lpstr>"Gather together—yes, gather together,  you shameless nation.  2Gather before judgment begins,  before your time to repent is blown away like chaff.  Act now, before the fierce fury of the LORD falls  and the terrible day of the LORD's anger begins.  3Seek the LORD, all who are humble,  and follow his commands.  Seek to do what is right and to live humbly.  Perhaps even yet the LORD will protect you— protect you from his anger on that day of destruction" (Zephaniah 2:1-3 NLT).</vt:lpstr>
      <vt:lpstr>Zephaniah: Day of the LORD</vt:lpstr>
      <vt:lpstr>Judgment of the Nations (Zephaniah 2:4-15)</vt:lpstr>
      <vt:lpstr>Judgment of Philistia  (Zephaniah 2:4-7)</vt:lpstr>
      <vt:lpstr>"Gaza and Ashkelon will be abandoned,  Ashdod and Ekron torn down.  5And what sorrow awaits you Philistines  who live along the coast and in the land of Canaan,  for this judgment is against you, too!  The LORD will destroy you  until not one of you is left.  6The Philistine coast will become a wilderness pasture, a place of shepherd camps  and enclosures for sheep and goats.  7The remnant of the tribe of Judah will pasture there.  They will rest at night in the abandoned houses in Ashkelon. For the LORD their God will visit his people in kindness and restore their prosperity again” (Zephaniah 2:4-7 NLT).</vt:lpstr>
      <vt:lpstr>Judgment of Moab &amp; Edom (Zephaniah 2:8-11)</vt:lpstr>
      <vt:lpstr>"'I have heard the taunts of the Moabites  and the insults of the Ammonites,  mocking my people and invading their borders.  9Now, as surely as I live,'  says the LORD of Heaven's Armies, the God of Israel,  'Moab and Ammon will be destroyed—  destroyed as completely as Sodom and Gomorrah.  Their land will become a place of stinging nettles,  salt pits, and eternal desolation.   The remnant of my people will plunder them  and take their land'"  (Zephaniah 2:8-9 NLT).</vt:lpstr>
      <vt:lpstr>"They will receive the wages of their pride,  for they have scoffed at the people of the Lord of Heaven's Armies. 11The LORD will terrify them  as he destroys all the gods in the land.  Then nations around the world will worship the LORD, each in their own land"  (Zephaniah 2:10-11 NLT).</vt:lpstr>
      <vt:lpstr>Judgment of Ethiopia (Zephaniah 2:12)</vt:lpstr>
      <vt:lpstr>"'You Ethiopians will also be slaughtered  by my sword,' says the LORD"  (Zephaniah 2:12 NLT).</vt:lpstr>
      <vt:lpstr>Judgment of Assyria  (Zephaniah 2:13-15)</vt:lpstr>
      <vt:lpstr>"And the LORD will strike the lands of the north with his fist, destroying the land of Assyria.  He will make its great capital, Nineveh,  a desolate wasteland, parched like a desert.  14 The proud city will become a pasture for flocks and herds, and all sorts of wild animals will settle there.  The desert owl and screech owl will roost on its ruined columns,  their calls echoing through the gaping windows.  Rubble will block all the doorways,  and the cedar paneling will be exposed to the weather” (Zephaniah 2:13-14 NLT).</vt:lpstr>
      <vt:lpstr>Nineveh's Water System Destroyed </vt:lpstr>
      <vt:lpstr>The Assyrian Threat</vt:lpstr>
      <vt:lpstr>100 Years Later…</vt:lpstr>
      <vt:lpstr>Nahum, Zephaniah, &amp; Their Contemporaries</vt:lpstr>
      <vt:lpstr>Nineveh:  Destroyed by Flood and Fire</vt:lpstr>
      <vt:lpstr>Modern Map</vt:lpstr>
      <vt:lpstr>"This is the boisterous city,  once so secure.  'I am the greatest!' it boasted.   'No other city can compare with me!'  But now, look how it has become an utter ruin,  a haven for wild animals.  Everyone passing by will laugh in derision  and shake a defiant fist"  (Zephaniah 2:15 NLT).</vt:lpstr>
      <vt:lpstr>Zephaniah: Day of the LORD</vt:lpstr>
      <vt:lpstr>Slides on  Zephaniah 3</vt:lpstr>
      <vt:lpstr>"What sorrow awaits rebellious, polluted Jerusalem,  the city of violence and crime!  2No one can tell it anything; it refuses all correction.  It does not trust in the LORD or draw near to its God"  (Zephaniah 3:1-2 NLT).</vt:lpstr>
      <vt:lpstr>"Its leaders are like roaring lions  hunting for their victims.  Its judges are like ravenous wolves at evening time,  who by dawn have left no trace of their prey"  (Zephaniah 3:3 NLT).</vt:lpstr>
      <vt:lpstr>"[Jerusalem's] prophets are arrogant liars seeking their own gain.  Its priests defile the Temple by disobeying God's instructions.  5But the LORD is still there in the city,  and he does no wrong.  Day by day he hands down justice,  and he does not fail.  But the wicked know no shame"  (Zephaniah 3:4-5 NLT).</vt:lpstr>
      <vt:lpstr>"I have wiped out many nations,  devastating their fortress walls and towers.  Their streets are now deserted;  their cities lie in silent ruin.  There are no survivors—none at all"  (Zephaniah 3:6 NLT).</vt:lpstr>
      <vt:lpstr>"I thought,  'Surely they will have reverence for me now!  Surely they will listen to my warnings.  Then I won't need to strike again,  destroying their homes.'  But no, they get up early  to continue their evil deeds"  (Zephaniah 3:7 NLT).</vt:lpstr>
      <vt:lpstr>Zephaniah: Day of the LORD</vt:lpstr>
      <vt:lpstr>"'Therefore, be patient,' says the LORD.   'Soon I will stand and accuse these evil nations.  For I have decided to gather the kingdoms of the earth and pour out my fiercest anger and fury on them. All the earth will be devoured  by the fire of my jealousy"  (Zephaniah 3:8 NLT).</vt:lpstr>
      <vt:lpstr>PEOPLE ON  EARTH  HATE TO HEAR THE WORD REPENT! THOSE IN  HADES  WISH THEY COULD  HEAR IT  JUST ONCE MORE</vt:lpstr>
      <vt:lpstr>How should we respond to the LORD’s balance?</vt:lpstr>
      <vt:lpstr>II. God’s future deliverance encourages us to hope.</vt:lpstr>
      <vt:lpstr>Ethiopia Worship  (Zephaniah 3:9-11)</vt:lpstr>
      <vt:lpstr>"Those who are left will be the lowly and humble,  for it is they who trust in the name of the LORD.  13The remnant of Israel will do no wrong;  they will never tell lies or deceive one another.  They will eat and sleep in safety,  and no one will make them afraid"  (Zephaniah 3:12-13 NLT).</vt:lpstr>
      <vt:lpstr>"Sing, O daughter of Zion;     shout aloud, O Israel!  Be glad and rejoice with all your heart,  O daughter of Jerusalem!  15For the LORD will remove his hand of judgment  and will disperse the armies of your enemy.    And the LORD himself, the King of Israel,     will live among you!  At last your troubles will be over,  and you will never again fear disaster"  (Zephaniah 3:14-15 NLT).</vt:lpstr>
      <vt:lpstr>"On that day the announcement to Jerusalem will be,  'Cheer up, Zion! Don't be afraid!  17For the LORD your God is living among you.  He is a mighty savior.  He will take delight in you with gladness.  With his love, he will calm all your fears.  He will rejoice over you with joyful songs"  (Zephaniah 3:16-17 NLT).</vt:lpstr>
      <vt:lpstr>Zephaniah 3:17</vt:lpstr>
      <vt:lpstr>"I will gather you who mourn for the appointed festivals;  you will be disgraced no more.  19And I will deal severely with all who have oppressed you.  I will save the weak and helpless ones;  I will bring together  those who were chased away.  I will give glory and fame to my former exiles,  wherever they have been mocked and shamed"  (Zephaniah 3:18-19 NLT).</vt:lpstr>
      <vt:lpstr>Should we follow the festivals  or Colossians 2:16-17?</vt:lpstr>
      <vt:lpstr>Jewish: The Law is Good</vt:lpstr>
      <vt:lpstr>No Legalism!</vt:lpstr>
      <vt:lpstr>"On that day I will gather you together  and bring you home again.  I will give you a good name, a name of distinction,  among all the nations of the earth,  as I restore your fortunes before their very eyes.  I, the LORD, have spoken!"  (Zephaniah 3:20 NLT).</vt:lpstr>
      <vt:lpstr>Hope</vt:lpstr>
      <vt:lpstr>Judgment!</vt:lpstr>
      <vt:lpstr>Blessing!</vt:lpstr>
      <vt:lpstr>The Day of the LORD</vt:lpstr>
      <vt:lpstr>A Timeline of the Future</vt:lpstr>
      <vt:lpstr>Zephaniah  The Day of the LORD</vt:lpstr>
      <vt:lpstr>Key Word</vt:lpstr>
      <vt:lpstr>How should we respond to the LORD’s balance?</vt:lpstr>
      <vt:lpstr>Main Idea</vt:lpstr>
      <vt:lpstr>Zephaniah Kingdom Statement</vt:lpstr>
      <vt:lpstr>Zephaniah Summary Statement</vt:lpstr>
      <vt:lpstr>I. God’s future judgment warns us to repent.</vt:lpstr>
      <vt:lpstr>II. God’s future deliverance encourages us to hope.</vt:lpstr>
      <vt:lpstr>Key Verse</vt:lpstr>
      <vt:lpstr>"The LORD your God is with you, he is mighty to save.  He will take great delight in you, he will quiet you with his love, he will rejoice over you with singing"  (Zephaniah 3:17)</vt:lpstr>
      <vt:lpstr>Black</vt:lpstr>
      <vt:lpstr>OT Sermons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136</cp:revision>
  <dcterms:created xsi:type="dcterms:W3CDTF">2014-08-02T06:39:19Z</dcterms:created>
  <dcterms:modified xsi:type="dcterms:W3CDTF">2022-06-16T09:19:44Z</dcterms:modified>
</cp:coreProperties>
</file>