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15"/>
  </p:notesMasterIdLst>
  <p:sldIdLst>
    <p:sldId id="1965" r:id="rId6"/>
    <p:sldId id="1948" r:id="rId7"/>
    <p:sldId id="1941" r:id="rId8"/>
    <p:sldId id="1947" r:id="rId9"/>
    <p:sldId id="1961" r:id="rId10"/>
    <p:sldId id="1959" r:id="rId11"/>
    <p:sldId id="1960" r:id="rId12"/>
    <p:sldId id="1962" r:id="rId13"/>
    <p:sldId id="1964" r:id="rId14"/>
  </p:sldIdLst>
  <p:sldSz cx="12192000" cy="6858000"/>
  <p:notesSz cx="6797675" cy="9928225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 Bos" initials="EB" lastIdx="1" clrIdx="0">
    <p:extLst>
      <p:ext uri="{19B8F6BF-5375-455C-9EA6-DF929625EA0E}">
        <p15:presenceInfo xmlns:p15="http://schemas.microsoft.com/office/powerpoint/2012/main" userId="S-1-5-21-1972947126-4036046197-3403558240-112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C8E6"/>
    <a:srgbClr val="23A8D2"/>
    <a:srgbClr val="E95545"/>
    <a:srgbClr val="F4AAA2"/>
    <a:srgbClr val="F9D3CF"/>
    <a:srgbClr val="FEF5F4"/>
    <a:srgbClr val="D7F9F7"/>
    <a:srgbClr val="AAF3F0"/>
    <a:srgbClr val="FFFFFF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441" autoAdjust="0"/>
  </p:normalViewPr>
  <p:slideViewPr>
    <p:cSldViewPr snapToGrid="0">
      <p:cViewPr varScale="1">
        <p:scale>
          <a:sx n="110" d="100"/>
          <a:sy n="110" d="100"/>
        </p:scale>
        <p:origin x="91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hetsarath OT" pitchFamily="2" charset="0"/>
                <a:ea typeface="+mn-ea"/>
                <a:cs typeface="Phetsarath OT" pitchFamily="2" charset="0"/>
              </a:defRPr>
            </a:pP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ສັງລວມລະດັບຄວາມສຳເລັດໃນແຕ່ລະຂົງເຂດຄວາມຮັບຜິດຊອບ</a:t>
            </a:r>
            <a:endParaRPr lang="en-US" sz="2000" b="1" dirty="0">
              <a:latin typeface="Phetsarath OT" pitchFamily="2" charset="0"/>
              <a:cs typeface="Phetsarath OT" pitchFamily="2" charset="0"/>
            </a:endParaRPr>
          </a:p>
        </c:rich>
      </c:tx>
      <c:layout>
        <c:manualLayout>
          <c:xMode val="edge"/>
          <c:yMode val="edge"/>
          <c:x val="0.20927022691370423"/>
          <c:y val="2.712291075139771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0353730667025872E-2"/>
          <c:y val="0.16426076278949658"/>
          <c:w val="0.89596042174354951"/>
          <c:h val="0.648270068643297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9B-3F46-A6DD-2FF5D70F8F23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9B-3F46-A6DD-2FF5D70F8F2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79B-3F46-A6DD-2FF5D70F8F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Scores!$D$34:$D$37</c:f>
              <c:strCache>
                <c:ptCount val="4"/>
                <c:pt idx="0">
                  <c:v>Oversight</c:v>
                </c:pt>
                <c:pt idx="1">
                  <c:v>Engagement</c:v>
                </c:pt>
                <c:pt idx="2">
                  <c:v>Positioning</c:v>
                </c:pt>
                <c:pt idx="3">
                  <c:v>Operations</c:v>
                </c:pt>
              </c:strCache>
            </c:strRef>
          </c:cat>
          <c:val>
            <c:numRef>
              <c:f>Scores!$E$34:$E$37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0.41666666666666669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9B-3F46-A6DD-2FF5D70F8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863680"/>
        <c:axId val="71881856"/>
      </c:barChart>
      <c:catAx>
        <c:axId val="71863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881856"/>
        <c:crosses val="autoZero"/>
        <c:auto val="1"/>
        <c:lblAlgn val="ctr"/>
        <c:lblOffset val="100"/>
        <c:noMultiLvlLbl val="0"/>
      </c:catAx>
      <c:valAx>
        <c:axId val="7188185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Phetsarath OT" panose="02000500000000020004" pitchFamily="2" charset="0"/>
                    <a:ea typeface="+mn-ea"/>
                    <a:cs typeface="Phetsarath OT" panose="02000500000000020004" pitchFamily="2" charset="0"/>
                  </a:defRPr>
                </a:pPr>
                <a:r>
                  <a:rPr lang="lo-LA" sz="1400" baseline="0" dirty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ເປີເຊັນທີ່ບັນລຸໄດ້</a:t>
                </a:r>
                <a:r>
                  <a:rPr lang="en-US" sz="1400" baseline="0" dirty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(%)</a:t>
                </a:r>
                <a:endParaRPr lang="en-US" sz="1400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186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</cdr:x>
      <cdr:y>0.8578</cdr:y>
    </cdr:from>
    <cdr:to>
      <cdr:x>0.94751</cdr:x>
      <cdr:y>0.95394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5999" y="3295189"/>
          <a:ext cx="8395855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o-LA" sz="1400" dirty="0">
              <a:solidFill>
                <a:schemeClr val="tx1"/>
              </a:solidFill>
              <a:latin typeface="Phetsarath OT" pitchFamily="2" charset="0"/>
              <a:cs typeface="Phetsarath OT" pitchFamily="2" charset="0"/>
            </a:rPr>
            <a:t>ການຕິດຕາມກວດກາ                      ການມີສ່ວນຮ່ວມ                       ການຈັດວາງຕຳແໜ່ງ                        ການດຳເນີນງານ</a:t>
          </a:r>
          <a:endParaRPr lang="en-US" sz="1400" dirty="0">
            <a:solidFill>
              <a:schemeClr val="tx1"/>
            </a:solidFill>
            <a:latin typeface="Phetsarath OT" pitchFamily="2" charset="0"/>
            <a:cs typeface="Phetsarath OT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2B9D5-8AFC-477B-9F87-C78713BB0D9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77C97-4443-4F11-B3AA-D3091AC0E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6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7C97-4443-4F11-B3AA-D3091AC0E6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9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B77C97-4443-4F11-B3AA-D3091AC0E6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4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7C97-4443-4F11-B3AA-D3091AC0E6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8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7C97-4443-4F11-B3AA-D3091AC0E6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9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7C97-4443-4F11-B3AA-D3091AC0E6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2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77C97-4443-4F11-B3AA-D3091AC0E6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4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775BF8-2EF4-E149-B2E0-F8C316D69E3A}" type="datetime1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216000" cy="6868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" name="Picture 7" descr="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11" y="6138819"/>
            <a:ext cx="2356800" cy="27540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216000" cy="581760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 descr="rgbwith white.BM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7" y="6194782"/>
            <a:ext cx="2352000" cy="29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0AF33D4-3F26-49B4-873D-FE250FB0FE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0AF33D4-3F26-49B4-873D-FE250FB0FE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822DEB2-218B-421C-8F1F-9F3723F71CE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1" y="258624"/>
            <a:ext cx="10752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4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56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1152000"/>
            <a:ext cx="10752000" cy="528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19999" y="1801476"/>
            <a:ext cx="107520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5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19999" y="1826538"/>
            <a:ext cx="5280000" cy="420172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400"/>
            </a:lvl1pPr>
            <a:lvl2pPr marL="0" indent="0">
              <a:spcBef>
                <a:spcPts val="0"/>
              </a:spcBef>
              <a:buFontTx/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/>
            </a:lvl3pPr>
            <a:lvl4pPr marL="365751" indent="-182875">
              <a:spcBef>
                <a:spcPts val="0"/>
              </a:spcBef>
              <a:buFont typeface="Lucida Grande"/>
              <a:buChar char="&gt;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609585" indent="-182875">
              <a:buFont typeface="Lucida Grande"/>
              <a:buChar char="-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190355" y="5631745"/>
            <a:ext cx="5281645" cy="548216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lnSpc>
                <a:spcPts val="960"/>
              </a:lnSpc>
              <a:spcBef>
                <a:spcPts val="0"/>
              </a:spcBef>
              <a:buNone/>
              <a:defRPr sz="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6190355" y="1354620"/>
            <a:ext cx="5280000" cy="408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291" y="539553"/>
            <a:ext cx="5284064" cy="28448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20001" y="600000"/>
            <a:ext cx="5364711" cy="58928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720001" y="1152000"/>
            <a:ext cx="5364711" cy="576000"/>
          </a:xfrm>
          <a:prstGeom prst="rect">
            <a:avLst/>
          </a:prstGeom>
        </p:spPr>
        <p:txBody>
          <a:bodyPr lIns="0" tIns="0"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186291" y="798803"/>
            <a:ext cx="5284064" cy="353197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660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19999" y="1950721"/>
            <a:ext cx="5280000" cy="420172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400"/>
            </a:lvl1pPr>
            <a:lvl2pPr marL="0" indent="0">
              <a:spcBef>
                <a:spcPts val="0"/>
              </a:spcBef>
              <a:buFontTx/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/>
            </a:lvl3pPr>
            <a:lvl4pPr marL="365751" indent="-182875">
              <a:spcBef>
                <a:spcPts val="0"/>
              </a:spcBef>
              <a:buFont typeface="Lucida Grande"/>
              <a:buChar char="&gt;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609585" indent="-182875">
              <a:buFont typeface="Lucida Grande"/>
              <a:buChar char="-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58928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720000" y="1152000"/>
            <a:ext cx="10752000" cy="576000"/>
          </a:xfrm>
          <a:prstGeom prst="rect">
            <a:avLst/>
          </a:prstGeom>
        </p:spPr>
        <p:txBody>
          <a:bodyPr lIns="0" tIns="0"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6192000" y="1959751"/>
            <a:ext cx="5280000" cy="420172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Tx/>
              <a:buNone/>
              <a:defRPr sz="2400"/>
            </a:lvl1pPr>
            <a:lvl2pPr marL="0" indent="0">
              <a:spcBef>
                <a:spcPts val="0"/>
              </a:spcBef>
              <a:buFontTx/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2000" baseline="0"/>
            </a:lvl3pPr>
            <a:lvl4pPr marL="365751" indent="-182875">
              <a:spcBef>
                <a:spcPts val="0"/>
              </a:spcBef>
              <a:buFont typeface="Lucida Grande"/>
              <a:buChar char="&gt;"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609585" indent="-182875">
              <a:buFont typeface="Lucida Grande"/>
              <a:buChar char="-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20000" y="1704623"/>
            <a:ext cx="10752000" cy="449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720000" y="1152001"/>
            <a:ext cx="10752000" cy="451023"/>
          </a:xfrm>
          <a:prstGeom prst="rect">
            <a:avLst/>
          </a:prstGeom>
        </p:spPr>
        <p:txBody>
          <a:bodyPr lIns="0" tIns="0"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58928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3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C29A52B-58AF-41B5-8CC2-B821A052E6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395" imgH="394" progId="TCLayout.ActiveDocument.1">
                  <p:embed/>
                </p:oleObj>
              </mc:Choice>
              <mc:Fallback>
                <p:oleObj name="think-cell Slide" r:id="rId12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C29A52B-58AF-41B5-8CC2-B821A052E6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FB5E55FA-A43C-4731-BB8A-A0D01E7CC9C4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6" y="243840"/>
            <a:ext cx="10752000" cy="1143000"/>
          </a:xfrm>
          <a:prstGeom prst="rect">
            <a:avLst/>
          </a:prstGeom>
        </p:spPr>
        <p:txBody>
          <a:bodyPr vert="horz" lIns="0" tIns="0" rIns="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tabLst>
                <a:tab pos="1551479" algn="l"/>
              </a:tabLst>
              <a:defRPr sz="1333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"/>
            <a:ext cx="12216000" cy="461665"/>
          </a:xfrm>
          <a:prstGeom prst="rect">
            <a:avLst/>
          </a:prstGeom>
          <a:solidFill>
            <a:srgbClr val="003F72"/>
          </a:solidFill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39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609585" rtl="0" eaLnBrk="1" latinLnBrk="0" hangingPunct="1">
        <a:lnSpc>
          <a:spcPts val="2533"/>
        </a:lnSpc>
        <a:spcBef>
          <a:spcPts val="0"/>
        </a:spcBef>
        <a:buFontTx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09585" rtl="0" eaLnBrk="1" latinLnBrk="0" hangingPunct="1">
        <a:lnSpc>
          <a:spcPts val="2533"/>
        </a:lnSpc>
        <a:spcBef>
          <a:spcPts val="0"/>
        </a:spcBef>
        <a:buFontTx/>
        <a:buNone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2pPr>
      <a:lvl3pPr marL="0" indent="0" algn="l" defTabSz="609585" rtl="0" eaLnBrk="1" latinLnBrk="0" hangingPunct="1">
        <a:lnSpc>
          <a:spcPts val="2267"/>
        </a:lnSpc>
        <a:spcBef>
          <a:spcPts val="0"/>
        </a:spcBef>
        <a:buFontTx/>
        <a:buNone/>
        <a:defRPr sz="2133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350391" indent="-182395" algn="l" defTabSz="609585" rtl="0" eaLnBrk="1" latinLnBrk="0" hangingPunct="1">
        <a:spcBef>
          <a:spcPts val="0"/>
        </a:spcBef>
        <a:buFont typeface="Lucida Grande"/>
        <a:buChar char="&gt;"/>
        <a:defRPr sz="2133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4pPr>
      <a:lvl5pPr marL="609585" indent="-182395" algn="l" defTabSz="609585" rtl="0" eaLnBrk="1" latinLnBrk="0" hangingPunct="1">
        <a:lnSpc>
          <a:spcPts val="1867"/>
        </a:lnSpc>
        <a:spcBef>
          <a:spcPts val="0"/>
        </a:spcBef>
        <a:buFont typeface="Arial"/>
        <a:buChar char="–"/>
        <a:defRPr sz="16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D7B3EDD-711C-439D-9DFD-812C3AC9F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551961"/>
              </p:ext>
            </p:extLst>
          </p:nvPr>
        </p:nvGraphicFramePr>
        <p:xfrm>
          <a:off x="920935" y="516791"/>
          <a:ext cx="10207625" cy="3591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75208"/>
              </p:ext>
            </p:extLst>
          </p:nvPr>
        </p:nvGraphicFramePr>
        <p:xfrm>
          <a:off x="951344" y="4313277"/>
          <a:ext cx="1018771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7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7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lo-LA" sz="1600" b="1" dirty="0">
                          <a:solidFill>
                            <a:schemeClr val="tx1"/>
                          </a:solidFill>
                          <a:latin typeface="Phetsarath OT" pitchFamily="2" charset="0"/>
                          <a:cs typeface="Phetsarath OT" pitchFamily="2" charset="0"/>
                        </a:rPr>
                        <a:t>ສົມທຽບລະດັບຄວາມສຳເລັດໂດຍລວມ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ຂົງເຂດ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ການຕິດຕາມກວດກາ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ການມີສ່ວນຮ່ວມ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ການຈັດວາງຕຳແໜ່ງ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o-LA" sz="1400" b="1" dirty="0">
                          <a:latin typeface="Phetsarath OT" pitchFamily="2" charset="0"/>
                          <a:cs typeface="Phetsarath OT" pitchFamily="2" charset="0"/>
                        </a:rPr>
                        <a:t>ການດຳເນີນງານ</a:t>
                      </a:r>
                      <a:endParaRPr lang="en-US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Phetsarath OT" pitchFamily="2" charset="0"/>
                          <a:cs typeface="Phetsarath OT" pitchFamily="2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0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0800D-E6A2-4DAC-81A1-DBCD60B3D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4677DF-63B2-4654-9E25-0676AF30EF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674055" y="2025748"/>
            <a:ext cx="8567225" cy="3038621"/>
          </a:xfrm>
        </p:spPr>
        <p:txBody>
          <a:bodyPr/>
          <a:lstStyle/>
          <a:p>
            <a:pPr algn="ctr"/>
            <a:endParaRPr lang="en-US" i="1" dirty="0"/>
          </a:p>
          <a:p>
            <a:pPr algn="ctr"/>
            <a:endParaRPr lang="en-US" i="1" dirty="0"/>
          </a:p>
          <a:p>
            <a:pPr algn="ctr"/>
            <a:endParaRPr lang="en-US" sz="3200" b="1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algn="ctr"/>
            <a:endParaRPr lang="en-US" sz="3200" b="1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47BD6C-A1F5-42DE-A0DD-8CCF3ECE23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385692"/>
              </p:ext>
            </p:extLst>
          </p:nvPr>
        </p:nvGraphicFramePr>
        <p:xfrm>
          <a:off x="250520" y="461028"/>
          <a:ext cx="11774466" cy="6127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744">
                  <a:extLst>
                    <a:ext uri="{9D8B030D-6E8A-4147-A177-3AD203B41FA5}">
                      <a16:colId xmlns:a16="http://schemas.microsoft.com/office/drawing/2014/main" val="3807151060"/>
                    </a:ext>
                  </a:extLst>
                </a:gridCol>
                <a:gridCol w="2455169">
                  <a:extLst>
                    <a:ext uri="{9D8B030D-6E8A-4147-A177-3AD203B41FA5}">
                      <a16:colId xmlns:a16="http://schemas.microsoft.com/office/drawing/2014/main" val="2608761173"/>
                    </a:ext>
                  </a:extLst>
                </a:gridCol>
                <a:gridCol w="6327513">
                  <a:extLst>
                    <a:ext uri="{9D8B030D-6E8A-4147-A177-3AD203B41FA5}">
                      <a16:colId xmlns:a16="http://schemas.microsoft.com/office/drawing/2014/main" val="3222266069"/>
                    </a:ext>
                  </a:extLst>
                </a:gridCol>
                <a:gridCol w="1639040">
                  <a:extLst>
                    <a:ext uri="{9D8B030D-6E8A-4147-A177-3AD203B41FA5}">
                      <a16:colId xmlns:a16="http://schemas.microsoft.com/office/drawing/2014/main" val="3170530680"/>
                    </a:ext>
                  </a:extLst>
                </a:gridCol>
              </a:tblGrid>
              <a:tr h="446842"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20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ລະດັບຄວາມສຳເລັດໃນແຕ່ລະຕົວຊີ້ວັດ</a:t>
                      </a:r>
                      <a:endParaRPr lang="lo-LA" sz="20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63486"/>
                  </a:ext>
                </a:extLst>
              </a:tr>
              <a:tr h="631620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ຂົງເຂດວຽກງານທີ່ຮັບຜິດຊອບ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ຕົວຊີ້ວັດ</a:t>
                      </a:r>
                      <a:endParaRPr lang="lo-LA" sz="14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ສັງລວມຜົນການປະເມີນ</a:t>
                      </a:r>
                      <a:endParaRPr lang="lo-LA" sz="14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ລະດັບຄວາມສຳເລັດຂອງຕົວຊີ້ວັດ</a:t>
                      </a:r>
                      <a:endParaRPr lang="lo-LA" sz="14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extLst>
                  <a:ext uri="{0D108BD9-81ED-4DB2-BD59-A6C34878D82A}">
                    <a16:rowId xmlns:a16="http://schemas.microsoft.com/office/drawing/2014/main" val="3054539934"/>
                  </a:ext>
                </a:extLst>
              </a:tr>
              <a:tr h="2024956"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ການຕິດຕາມກວດກາ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ວຽກງານຕິດຕາມກວດກາແມ່ນສອດຄ່ອງກັບບຸລິມະສິດການຊ່ວຍເຫຼືອຂອງກອງທຶນໂລກ (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GF)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ຂະບວນການແຫ່ງຊາດທີ່ກ່ຽວຂ້ອງ (ຕົວຢ່າງ: ການທົບທວນແຜນງານ ແລະ ການວາງແຜນແຫ່ງຊາດ)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 rowSpan="4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ແຜນການຕິດຕາມກວດກາພ້ອມທັງງົບປະມານໃນປະຈຸບັນແມ່ນກຳລັງດຳເນີນຢູ່ ແລະ ກຳລັງຖືກຈັດຕັ້ງປະຕິບັດຕາມຕາຕະລາງເວລາ. ສະມາຊິກຄະນະກຳມະການກວດກາ ແມ່ນສອດຄ່ອງກັບເງື່ອນໃຂຂອງການຊ່ວຍເຫຼືອ. ຄະນະກຳມະການມີ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TOR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ປັບປຸງລາຍຊື່ສະມາຊິກເມື່ອມີການປ່ຽນແປງ. ກອງປະຊຸມແມ່ນຈັດຂື້ນເປັນປົກກະຕິກ່ອນການປະຊຸມ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ມີການບັນທຶກເປັນເອກະສານຢ່າງດີ. ໄດ້ມີການແຈກຢາຍ ແລະ ນຳສະເໜີເອກະສານການຊ່ວຍເຫຼືອທີ່ ສຳຄັນຄື: ບົດລາຍງານ, ຂໍ້ສະເໜີຂໍທຶນ,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PU/DRs,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ຄຳແນະນຳ ຂອງກອງທຶນໂລກ ແລະ ອື່ນໆ. ການເອົາໃຈໃສ່ທີ່ສຳຄັນ ແລະ ຕໍ່ເນື່ອງແມ່ນການຕິດຕາມຄຳໝັ້ນສັນຍາຮ່ວມມືດ້ານການເງິນ (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co-financing commitments).</a:t>
                      </a:r>
                    </a:p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ວິທີການ / ຂັ້ນຕອນການຄຸ້ມຄອງຄວາມສ່ຽງຢ່າງເປັນທາງການ / ແບບປົກກະຕິ ແມ່ນບໍ່ໄດ້ຖືກນຳໃຊ້ເຂົ້າໃນຂະບວນການກວດກາ. ປະກົດວ່າບໍ່ມີແຜນກ່ຽວກັບຄວາມສ່ຽງແລະການຫຼຸດຜ່ອນການຊ່ວຍເຫຼືອໃນປະຈຸບັນ ເພື່ອໃຫ້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OC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ກວດກາເປັນປົກະຕິ. ໃນໄລຍະນີ້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OC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ບໍ່ໄດ້ມີສ່ວນຮ່ວມໃນການກຳນົດ / ການຈັດລຳດັບຄວາມສຳຄັນຂອງຄວາມສ່ຽງ.</a:t>
                      </a:r>
                      <a:b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b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ໃນຂະນະທີ່ການແລກປ່ຽນຂໍ້ມູນແມ່ນເປັນຕົວຢ່າງທີ່ດີ ແຕ່ບໍ່ມີຫຼັກຖານຫຼາຍປານໃດໃນການວິເຄາະຂໍ້ມູນໃນການປະຕິບັດ, ການກັ່ນຕອງບັນຫາໃນການປະຕິບັດທີ່ສຳຄັນ, ວິທີແກ້ໄຂບັນຫາ ຫຼື ການສະເໜີຈາກ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OC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ຫາ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ເພື່ອຕັດສິນໃຈ ຫຼື ວາງມາດຕະການເພື່ອແກ້ໄຂບັນຫາ. ມີການລາຍງານຄວາມຄືບໜ້າທີ່ຊໍ້າຊ້ອນຈາກ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PR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ຕໍ່ທັງ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OC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CCM.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ສັງເກດເຫັນວ່າການລົງໄປຕິດຕາມກວດກາ ມັກພົບເຫັນບັນຫາທີ່ເກີດຂື້ນເລື້ອຍໆທີ່ຍັງບໍ່ໄດ້ຮັບການແກ້ໄຂ.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extLst>
                  <a:ext uri="{0D108BD9-81ED-4DB2-BD59-A6C34878D82A}">
                    <a16:rowId xmlns:a16="http://schemas.microsoft.com/office/drawing/2014/main" val="3576561704"/>
                  </a:ext>
                </a:extLst>
              </a:tr>
              <a:tr h="1158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ການນຳໃຊ້ຂໍ້ມູນຍຸດທະສາດ ສຳລັບການປະຕິບັດງານ ແລະ ການຕັດສິນໃຈຕະຫຼອດໄລຍະຮອບວຽນການຊ່ວຍເຫຼືອລ້າຂອງກອງທຶນໂລກ (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GF)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52532" marR="52532" marT="7296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extLst>
                  <a:ext uri="{0D108BD9-81ED-4DB2-BD59-A6C34878D82A}">
                    <a16:rowId xmlns:a16="http://schemas.microsoft.com/office/drawing/2014/main" val="936685874"/>
                  </a:ext>
                </a:extLst>
              </a:tr>
              <a:tr h="779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ການນຳໃຊ້ວິທີການຄຸ້ມຄອງຄວາມສ່ຽງເຂົ້າໃນການຕິດຕາມກວດກາ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52532" marR="52532" marT="7296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52532" marR="52532" marT="7296" marB="0"/>
                </a:tc>
                <a:extLst>
                  <a:ext uri="{0D108BD9-81ED-4DB2-BD59-A6C34878D82A}">
                    <a16:rowId xmlns:a16="http://schemas.microsoft.com/office/drawing/2014/main" val="2858847437"/>
                  </a:ext>
                </a:extLst>
              </a:tr>
              <a:tr h="1086613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lo-LA" sz="1400" b="0" i="0" u="none" strike="noStrike"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ສະໜັບສະໜູນການປະຕິບັດຄຳໝັ້ນສັນຍາການຮ່ວມມືດ້ານການເງິນ(ດ້ານເງິນປະກອບສ່ວນ)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52532" marR="52532" marT="7296" marB="0"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lo-LA" sz="1400" b="0" i="0" u="none" strike="noStrike" dirty="0"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4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4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532" marR="52532" marT="7296" marB="0"/>
                </a:tc>
                <a:extLst>
                  <a:ext uri="{0D108BD9-81ED-4DB2-BD59-A6C34878D82A}">
                    <a16:rowId xmlns:a16="http://schemas.microsoft.com/office/drawing/2014/main" val="3209962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87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CE319-8F0C-46E4-BFF1-AA171BBD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07F024E-B091-46B4-9631-C926E902DC8A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7138148"/>
              </p:ext>
            </p:extLst>
          </p:nvPr>
        </p:nvGraphicFramePr>
        <p:xfrm>
          <a:off x="0" y="475989"/>
          <a:ext cx="11862148" cy="5583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077">
                  <a:extLst>
                    <a:ext uri="{9D8B030D-6E8A-4147-A177-3AD203B41FA5}">
                      <a16:colId xmlns:a16="http://schemas.microsoft.com/office/drawing/2014/main" val="372942094"/>
                    </a:ext>
                  </a:extLst>
                </a:gridCol>
                <a:gridCol w="4183693">
                  <a:extLst>
                    <a:ext uri="{9D8B030D-6E8A-4147-A177-3AD203B41FA5}">
                      <a16:colId xmlns:a16="http://schemas.microsoft.com/office/drawing/2014/main" val="935757265"/>
                    </a:ext>
                  </a:extLst>
                </a:gridCol>
                <a:gridCol w="5461348">
                  <a:extLst>
                    <a:ext uri="{9D8B030D-6E8A-4147-A177-3AD203B41FA5}">
                      <a16:colId xmlns:a16="http://schemas.microsoft.com/office/drawing/2014/main" val="2670886306"/>
                    </a:ext>
                  </a:extLst>
                </a:gridCol>
                <a:gridCol w="977030">
                  <a:extLst>
                    <a:ext uri="{9D8B030D-6E8A-4147-A177-3AD203B41FA5}">
                      <a16:colId xmlns:a16="http://schemas.microsoft.com/office/drawing/2014/main" val="1240150408"/>
                    </a:ext>
                  </a:extLst>
                </a:gridCol>
              </a:tblGrid>
              <a:tr h="1375905"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</a:t>
                      </a:r>
                      <a:endParaRPr lang="lo-LA" sz="16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ການເລືອກຕັ້ງ / ຂັ້ນຕອນການເລືອກຕັ້ງຂອງ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ແມ່ນປະຕິບັດຕາມຫຼັກການຂອງການປົກຄອງທີ່ດີແລະຮັບປະກັນການມີສ່ວນຮ່ວມທີ່ມີຄຸນນະພາບ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 anchor="ctr"/>
                </a:tc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ໄດ້ມີຄວາມພະຍາຍາມຢ່າງຈະແຈ້ງເພື່ອຮັບຮູ້ເຖິງອຸດົມການທີ່ກ່ຽວຂ້ອງກັບການມີສ່ວນຮ່ວມຂອງຊຸມຊົນທີ່ຖືກສ້າງຂື້ນໂດຍຮູບແບບຂ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CCM.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ການມີສ່ວນຮ່ວມນີ້ແມ່ນຖືກກຳນົດໄວ້ໃນເອກະສານ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ມີລາຍຊື່ສະມາຊິກທີ່ກ່ຽວຂ້ອງ.</a:t>
                      </a:r>
                      <a:b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b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ຍັງມີຫຼັກຖານທີ່ດີວ່າການມີສ່ວນຮ່ວມນີ້ຂະຫຍາຍໄປສູ່ຂະບວນການຕ່າງໆ ທີ່ຕິດພັນກັບແຜນງານແຫ່ງຊາດໂດຍລວມເຊັ່ນ: ການພັດທະນາແຜນຍຸດທະສາດແຫ່ງຊາດ ແລະ ໜ່ວຍງານວິຊາການຂອງໂຄງການແຫ່ງຊາດ.</a:t>
                      </a:r>
                      <a:b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b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ປະເດັນຫຼັກປະກົດວ່າ ມີຄວາມພະຍາຍາມໃນການຈັດຕັ້ງໃຫ້ມີການປຶກສາຫາລືແບບສອງທິດທາງຢ່າງເປັນລະບົບກັບພາກສ່ວນທີ່ກ່ຽວຂ້ອງຂອງສະມາຊິກ. ສິ່ງດັ່ງກ່າວໄດ້ຖືກສ້າງຂື້ນຢ່າງເປັນທາງການໂດຍການສະໜັບສະໜູນຈາກກາແດງ ທັງຊັບພະຍາກອນ ແລະ ການປະສານງານໃນເວລາດຽວກັນ ແຕ່ປະກົດວ່າຄວາມພະຍາຍາມນັ້ນໄດ້ລຸດລົງເມື່ອໂຄງການປິດລົງ. ເມື່ອມີສິ່ງທ້າທາຍໃນການອອກສຽງຊຸມຊົນໃນກອງປະຊຸມ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(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ເຊັ່ນ: ຂໍ້ຈຳກັດດ້ານເວລາ, ຂໍ້ຈຳກັດດ້ານວັດທະນະທໍາ, ອຸປະສັກດ້ານພາສາ ແລະ ອື່ນໆ) ບົດບາດຂອງຄະນະກຳມະການປະສານງານ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CSO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ກໍ່ຍິ່ງມີຄວາມສຳຄັນຫຼາຍຂຶ້ນ.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extLst>
                  <a:ext uri="{0D108BD9-81ED-4DB2-BD59-A6C34878D82A}">
                    <a16:rowId xmlns:a16="http://schemas.microsoft.com/office/drawing/2014/main" val="972081819"/>
                  </a:ext>
                </a:extLst>
              </a:tr>
              <a:tr h="650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ການມີສ່ວນຮ່ວມຂອງເຂດເລືອກຕັ້ງ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ໃນຂະບວນການກອງທຶນໂລກ 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extLst>
                  <a:ext uri="{0D108BD9-81ED-4DB2-BD59-A6C34878D82A}">
                    <a16:rowId xmlns:a16="http://schemas.microsoft.com/office/drawing/2014/main" val="1853673231"/>
                  </a:ext>
                </a:extLst>
              </a:tr>
              <a:tr h="2057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ຜູ້ຕາງໜ້າຂອງເຂດເລືອກຕັ້ງ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(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ໂດຍສະເພາະສະມາຊິກຈາກອົງການຈັດຕັ້ງທາງສັງຄົມ) ເຂົ້າຮ່ວມໃນຂະບວນການຂອງປະເທດທີ່ກ່ຽວຂ້ອງກັບການຕອບໂຕ້ແຫ່ງຊາດ (ເຊັ່ນ: ການວາງແຜນຍຸດທະສາດແຫ່ງຊາດ, ການທົບທວນໂຄງການແລະການໃຫ້ບຸລິມະສິດແຫ່ງຊາດ, ການວາງແຜນດຳເນີນງານຂອງຄູ່ຮ່ວມພັດທະນາ, ແລະ ອື່ນໆ)</a:t>
                      </a:r>
                    </a:p>
                  </a:txBody>
                  <a:tcPr marL="46766" marR="46766" marT="649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extLst>
                  <a:ext uri="{0D108BD9-81ED-4DB2-BD59-A6C34878D82A}">
                    <a16:rowId xmlns:a16="http://schemas.microsoft.com/office/drawing/2014/main" val="565963833"/>
                  </a:ext>
                </a:extLst>
              </a:tr>
              <a:tr h="556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ສະມາຊິກ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(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ໂດຍສະເພາະແມ່ນສະມາຊິກ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CS)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ປະຕິບັດກິດຈະກຳຕ່າງໆເພື່ອຂໍການປ້ອນຂໍ້ມູນຈາກ ແລະ ໃຫ້ຄຳຄິດເຫັນ (ລາຍງານຄືນ) ພາຍໃນເຂດເລືອກຕັ້ງຂອງຕົນ ເພື່ອປະກອບສ່ວນເຂົ້າໃນການຕັດສິນໃຈທີ່ຖືກຕ້ອງ. 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 anchor="ctr"/>
                </a:tc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0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46766" marR="46766" marT="6495" marB="0"/>
                </a:tc>
                <a:extLst>
                  <a:ext uri="{0D108BD9-81ED-4DB2-BD59-A6C34878D82A}">
                    <a16:rowId xmlns:a16="http://schemas.microsoft.com/office/drawing/2014/main" val="1450433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42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0800D-E6A2-4DAC-81A1-DBCD60B3D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4677DF-63B2-4654-9E25-0676AF30EF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617785" y="1801476"/>
            <a:ext cx="8510953" cy="3108149"/>
          </a:xfrm>
        </p:spPr>
        <p:txBody>
          <a:bodyPr/>
          <a:lstStyle/>
          <a:p>
            <a:pPr algn="ctr"/>
            <a:endParaRPr lang="en-US" i="1" dirty="0"/>
          </a:p>
          <a:p>
            <a:pPr algn="ctr"/>
            <a:endParaRPr lang="en-US" i="1" dirty="0"/>
          </a:p>
          <a:p>
            <a:pPr algn="ctr"/>
            <a:endParaRPr lang="en-US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algn="ctr"/>
            <a:endParaRPr lang="en-US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algn="ctr"/>
            <a:endParaRPr lang="en-US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endParaRPr lang="en-US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algn="ctr"/>
            <a:endParaRPr lang="en-US" sz="3200" i="1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680AA3-DD75-4FF8-B7A5-DAA9A542C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049050"/>
              </p:ext>
            </p:extLst>
          </p:nvPr>
        </p:nvGraphicFramePr>
        <p:xfrm>
          <a:off x="295288" y="533391"/>
          <a:ext cx="11642017" cy="5744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257">
                  <a:extLst>
                    <a:ext uri="{9D8B030D-6E8A-4147-A177-3AD203B41FA5}">
                      <a16:colId xmlns:a16="http://schemas.microsoft.com/office/drawing/2014/main" val="1953098662"/>
                    </a:ext>
                  </a:extLst>
                </a:gridCol>
                <a:gridCol w="4446740">
                  <a:extLst>
                    <a:ext uri="{9D8B030D-6E8A-4147-A177-3AD203B41FA5}">
                      <a16:colId xmlns:a16="http://schemas.microsoft.com/office/drawing/2014/main" val="2685424447"/>
                    </a:ext>
                  </a:extLst>
                </a:gridCol>
                <a:gridCol w="5038628">
                  <a:extLst>
                    <a:ext uri="{9D8B030D-6E8A-4147-A177-3AD203B41FA5}">
                      <a16:colId xmlns:a16="http://schemas.microsoft.com/office/drawing/2014/main" val="2564369061"/>
                    </a:ext>
                  </a:extLst>
                </a:gridCol>
                <a:gridCol w="986392">
                  <a:extLst>
                    <a:ext uri="{9D8B030D-6E8A-4147-A177-3AD203B41FA5}">
                      <a16:colId xmlns:a16="http://schemas.microsoft.com/office/drawing/2014/main" val="3680578019"/>
                    </a:ext>
                  </a:extLst>
                </a:gridCol>
              </a:tblGrid>
              <a:tr h="1812398">
                <a:tc rowSpan="5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ການຈັດວາງຕໍາແໜ່ງ/ໂຄງສ້າງ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ໄດ້ກຳນົດວິໄສທັດ "ຕໍາແໜ່ງຍຸດທະສາດ" ເພື່ອຮັບປະກັນຄວາມສອດຄ່ອງກັບ ແລະ / ຫຼື ການເຊື່ອມໂຍງເຂົ້າໃນໂຄງສ້າງແຫ່ງຊາດ / ອົງການປະສານງານ ແລະ ການເຊື່ອມໂຍງຢ່າງເປັນທາງການກັບເວທີຄູ່ຮ່ວມງານຂອງຜູ້ໃຫ້ທຶນ. 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 anchor="ctr"/>
                </a:tc>
                <a:tc rowSpan="5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ການຈັດຕໍາແໜ່ງ ແມ່ນບັນຫາສຳຄັນສຳລັບ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ລາວ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ໃນຂະນະທີ່ປະເທດກ້າວໄປສູ່ການກະກຽມການຈັດຕັ້ງປະຕິບັດໃໝ່ ທີ່ລວມເອົາການສະໜັບສະໜູນທຶນ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GF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ເຂົ້າໃນໂຄງການ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WB HANSA.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ຄວາມສອດຄ່ອງກັບໂຄງສ້າງແຫ່ງຊາດແມ່ນສ່ວນໜຶ່ງທີ່ສຳຄັນຂອງເຫດຜົນທີ່ຢູ່ເບື້ອງຫຼັງການຕັດສິນໃຈຂອງ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GF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ໃນການສົມທົບທຶນໃນທາງນີ້. ຄຳຖາມກ່ຽວກັບວິທີການ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ເຊື່ອມໂຍງກັບຄະນະກຳມະການຊີ້ນຳ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HANSA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ບົດບາດທີ່ກ່ຽວຂ້ອງກັບຫ້ອງການປະສານງານໂຄງການ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HANSA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ໃນລະດັບຊາດ ໃນ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DPC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ແມ່ນຍັງບໍ່ທັນໄດ້ຮັບການແກ້ໄຂເທື່ອ. ໂຄງຮ່າງການຈັດຕັ້ງທີ່ເປັນໄປໄດ້ ໄດ້ຖືກນຳສະເໜີ ແລະ ປຶກສາຫາລືພາຍໃນ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OC.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ຄວາມຮູ້ສຶກໃນບັນດາພາກສ່ວນທີ່ກ່ຽວຂ້ອງ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ແມ່ນວ່າ ການຕັດສິນໃຈຄວນຈະແມ່ນມາຈາກກະຊວງ (ແທນທີ່ຈະແມ່ນ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CCM).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ການກະກຽມໃນການຮວມການຄຸ້ມຄອງທີ່ຍັງບໍ່ທັນໄດ້ກຳນົດຊັດເຈນ ນີ້ອາດຈະມີຄວາມສ່ຽງເກີດຂື້ນສຳລັບ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ໂດຍສະເພາະກ່ຽວຂ້ອງກັບການຂະຫຍາຍຂອບເຂດແລະບົດບາດຂອງ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ໃນການຄຸ້ມຄອງ ສຳລັບຊຸມຊົນ.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/>
                </a:tc>
                <a:extLst>
                  <a:ext uri="{0D108BD9-81ED-4DB2-BD59-A6C34878D82A}">
                    <a16:rowId xmlns:a16="http://schemas.microsoft.com/office/drawing/2014/main" val="68200811"/>
                  </a:ext>
                </a:extLst>
              </a:tr>
              <a:tr h="1091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ຮັບປະກັນຄວາມເປັນເອກະພາບ ແລະ ຄວາມເປັນເຈົ້າຂອງວິໄສທັດ ໂດຍທຸກພາກສ່ວນທີ່ກ່ຽວຂ້ອງ (ໂດຍສະເພາະແມ່ນລັດຖະບານແຫ່ງຊາດ) 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/>
                </a:tc>
                <a:extLst>
                  <a:ext uri="{0D108BD9-81ED-4DB2-BD59-A6C34878D82A}">
                    <a16:rowId xmlns:a16="http://schemas.microsoft.com/office/drawing/2014/main" val="3954088170"/>
                  </a:ext>
                </a:extLst>
              </a:tr>
              <a:tr h="1538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ໄດ້ກຳນົດໜ້າທີ່ແລະໂຄງສ້າງຂອງຕົນໃຫ້ສອດຄ່ອງກັບການຕອບສະໜອງແຫ່ງຊາດ ເພື່ອເສີມຂະຫຍາຍຄວາມກົມກຽວກັນຂອງລະບົບ, ຂະບວນການ ແລະ ການຕັດສິນໃຈ ເພື່ອໃຫ້ມີຜົນກະທົບແລະມີປະສິດທິພາບຫຼາຍຂື້ນ.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/>
                </a:tc>
                <a:extLst>
                  <a:ext uri="{0D108BD9-81ED-4DB2-BD59-A6C34878D82A}">
                    <a16:rowId xmlns:a16="http://schemas.microsoft.com/office/drawing/2014/main" val="468560520"/>
                  </a:ext>
                </a:extLst>
              </a:tr>
              <a:tr h="273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ສະມາຊິກ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CS </a:t>
                      </a: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ແລະຊຸມຊົນ ແມ່ນມີຕົວແທນແລະເຂົ້າຮ່ວມຢ່າງຕັ້ງໜ້າໃນການປະສານງານ, ການປົກຄອງ ແລະ ອົງການຈັດຕັ້ງແລະຂະບວນການຕັດສິນໃຈ ນອກເໜືອຈາກ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4895" marR="54895" marT="7624" marB="0"/>
                </a:tc>
                <a:extLst>
                  <a:ext uri="{0D108BD9-81ED-4DB2-BD59-A6C34878D82A}">
                    <a16:rowId xmlns:a16="http://schemas.microsoft.com/office/drawing/2014/main" val="178088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90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9B993-3553-4B80-B3DE-C31BA40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0645E2E-8822-47FB-826F-399B90CD70F1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878583412"/>
              </p:ext>
            </p:extLst>
          </p:nvPr>
        </p:nvGraphicFramePr>
        <p:xfrm>
          <a:off x="182106" y="486580"/>
          <a:ext cx="11742673" cy="4986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017">
                  <a:extLst>
                    <a:ext uri="{9D8B030D-6E8A-4147-A177-3AD203B41FA5}">
                      <a16:colId xmlns:a16="http://schemas.microsoft.com/office/drawing/2014/main" val="3498693798"/>
                    </a:ext>
                  </a:extLst>
                </a:gridCol>
                <a:gridCol w="3081403">
                  <a:extLst>
                    <a:ext uri="{9D8B030D-6E8A-4147-A177-3AD203B41FA5}">
                      <a16:colId xmlns:a16="http://schemas.microsoft.com/office/drawing/2014/main" val="754083821"/>
                    </a:ext>
                  </a:extLst>
                </a:gridCol>
                <a:gridCol w="6576164">
                  <a:extLst>
                    <a:ext uri="{9D8B030D-6E8A-4147-A177-3AD203B41FA5}">
                      <a16:colId xmlns:a16="http://schemas.microsoft.com/office/drawing/2014/main" val="2914407684"/>
                    </a:ext>
                  </a:extLst>
                </a:gridCol>
                <a:gridCol w="764089">
                  <a:extLst>
                    <a:ext uri="{9D8B030D-6E8A-4147-A177-3AD203B41FA5}">
                      <a16:colId xmlns:a16="http://schemas.microsoft.com/office/drawing/2014/main" val="2887476020"/>
                    </a:ext>
                  </a:extLst>
                </a:gridCol>
              </a:tblGrid>
              <a:tr h="911497">
                <a:tc rowSpan="6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ການດຳເນີນງານ</a:t>
                      </a:r>
                      <a:endParaRPr lang="lo-LA" sz="17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ກອງເລຂາ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ໃຫ້ການສະໜັບສະ ໜູນ ດ້ານຍຸດທະສາດຕໍ່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ໂຄງສ້າງຂອງ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 anchor="ctr"/>
                </a:tc>
                <a:tc rowSpan="6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ໃນລະດັບດ້ານການບໍລິຫານ, ການຈັດຕັ້ງປະຕິບັດຂອງ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ແມ່ນເປັນແບບຢ່າງທີ່ດີ. ການປະຕິບັດງານໄດ້ຖືກບັນທຶກໄວ້ເປັນຢ່າງດີ, ມີແຜນດຳເນີນງານແລະງົບປະມານ, ບົດບັນທຶກການປະຊຸມແມ່ນສຳເລັດສົມບູນ ແລະ ມີປະສິດທິພາບ. ການລິເລີ່ມໄດ້ຮັບການປະຕິບັດເພື່ອຮັບປະກັນວ່າຂໍ້ກຳນົດໃໝ່ຂອງ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GF,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ເຊັ່ນວ່າຂໍ້ກຳນົດດ້ານຈັນຍາບັນໄດ້ຖືກຈັດຕັ້ງປະຕິບັດ. ມີຂັ້ນຕອນການປະເມີນເອກະສານຂອງກອງເລຂາ ແລະ ອື່ນໆ.</a:t>
                      </a:r>
                      <a:b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b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</a:b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ຖ້າຈະມີຂໍ້ບົກຜ່ອງ ກໍອາດຈະແມ່ນການສະໜັບສະໜູນດ້ານຍຸດທະສາດ. ຂະບວນການທີ່ປະຕິບັດໃນປະຈຸບັນ ຍັງບໍ່ທັນກວມລວມບົດບາດທີ່ສຳຄັນຂອງກອງເລຂາໃນການວິເຄາະຍຸດທະສາດ / ການກັ່ນຕອງຂໍ້ມູນທີ່ນຳສະເໜີເຂົ້າໃນ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ຄະນະກຳມະການກວດກາ. ສ່ວນໜຶ່ງ ຂອງປະເດັນນີ້ແມ່ນວ່າ, ເຊັ່ນດຽວກັບ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CCMs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ໃນຫຼາຍໆປະເທດ, ບົດລາຍງານຄວາມຄືບໜ້າ ບໍ່ໄດ້ຖືກສົ່ງໃນເວລາພຽງພໍກ່ອນການປະຊຸມເພື່ອໃຫ້ມີການກວດກາຄວາມຄົບຖ້ວນ ແລະ ວິເຄາະກ່ອນການປະຊຸມ. ຖ້າກອງເລຂາຈະຮັບໜ້າທີ່ດັ່ງກ່າວ ມັນຈຳເປັນຕ້ອງມີການປະເມີນຄວາມຫຍຸ້ງຍາກດ້ານ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logistical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ຄວາມອາດສາມາດ ພ້ອມທັງຂໍ້ຈຳກັດດ້ານສະພາບການທີ່ກ່ຽວພັນກັບໂຄງປະກອບສິດອຳນາດ. ບົດບາດໃໝ່ຂອງ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ກ່ຽວຂ້ອງກັບ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HANSA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ກໍ່ຈະມີຜົນສະທ້ອນຕໍ່ການບໍລິຫານ ແລະ ການສະໜັບສະໜູນທາງດ້ານຍຸດທະສາດຂອງກອງເລຂາ ຕໍ່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CCM.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15194088"/>
                  </a:ext>
                </a:extLst>
              </a:tr>
              <a:tr h="130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lo-LA" sz="17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682018254"/>
                  </a:ext>
                </a:extLst>
              </a:tr>
              <a:tr h="781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ມີໂຄງສ້າງທີ່ເໝາະສົມ ແລະ ສອດຄ່ອງ ເຊິ່ງດຳເນີນງານໄດ້ດີທີ່ສຸດ ແລະມີປະສິດທິພາບ </a:t>
                      </a:r>
                      <a:endParaRPr lang="lo-LA" sz="17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lo-LA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38005458"/>
                  </a:ext>
                </a:extLst>
              </a:tr>
              <a:tr h="750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ການດຳເນີນງານຂອງ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ແມ່ນມີການຄຸ້ມຄອງຢ່າງມີປະສິດຕິຜົນ</a:t>
                      </a:r>
                      <a:endParaRPr lang="lo-LA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ກອງເລຂາ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ໃຫ້ການສະໜັບສະ ໜູນ ດ້ານຍຸດທະສາດຕໍ່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ໂຄງສ້າງຂອງ </a:t>
                      </a:r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7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</a:t>
                      </a:r>
                      <a:endParaRPr lang="lo-LA" sz="17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15360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92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9B993-3553-4B80-B3DE-C31BA40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3269464-D134-4686-BE35-B9CED92F6D38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748260989"/>
              </p:ext>
            </p:extLst>
          </p:nvPr>
        </p:nvGraphicFramePr>
        <p:xfrm>
          <a:off x="342900" y="2115717"/>
          <a:ext cx="11480799" cy="4379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638">
                  <a:extLst>
                    <a:ext uri="{9D8B030D-6E8A-4147-A177-3AD203B41FA5}">
                      <a16:colId xmlns:a16="http://schemas.microsoft.com/office/drawing/2014/main" val="118671659"/>
                    </a:ext>
                  </a:extLst>
                </a:gridCol>
                <a:gridCol w="2180329">
                  <a:extLst>
                    <a:ext uri="{9D8B030D-6E8A-4147-A177-3AD203B41FA5}">
                      <a16:colId xmlns:a16="http://schemas.microsoft.com/office/drawing/2014/main" val="3804353342"/>
                    </a:ext>
                  </a:extLst>
                </a:gridCol>
                <a:gridCol w="7971832">
                  <a:extLst>
                    <a:ext uri="{9D8B030D-6E8A-4147-A177-3AD203B41FA5}">
                      <a16:colId xmlns:a16="http://schemas.microsoft.com/office/drawing/2014/main" val="3605271433"/>
                    </a:ext>
                  </a:extLst>
                </a:gridCol>
              </a:tblGrid>
              <a:tr h="89912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ລະດັບບຸລິມະສິດ</a:t>
                      </a:r>
                      <a:endParaRPr lang="lo-LA" sz="16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ຂົງເຂດວຽກງານທີ່ຮັບຜິດຊອບ</a:t>
                      </a:r>
                      <a:endParaRPr lang="lo-LA" sz="16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ຈຸດປະສົງ</a:t>
                      </a:r>
                      <a:endParaRPr lang="lo-LA" sz="16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700709745"/>
                  </a:ext>
                </a:extLst>
              </a:tr>
              <a:tr h="899127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ການຕິດຕາມກວດກາ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ຍົກສູງຄຸນນະພາບ ແລະ ຜົນຂອງການກວດກາດ້ານຍຸດທະສາດ ແລະ ການຄຸ້ມຄອງຄວາມສ່ຽງ. 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ລວມເອົາການຕິດຕາມຊຸມຊົນ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CBM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ເປັນສ່ວນໜຶ່ງຂອງການຕິດຕາມກວດກາໃນປີ 2021.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81654061"/>
                  </a:ext>
                </a:extLst>
              </a:tr>
              <a:tr h="1093964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3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ເພີ່ມທະວີການປຶກສາຫາລືແບບສອງທິດທາງຢ່າງເປັນລະບົບກັບພາກສ່ວນການຈັດຕັ້ງທາງສັງຄົມ ເຂົ້າໃນວຽກງານປະຈຳວັນຂອງ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. 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ອົບຮົມກ່ຽວກັບເຄື່ອງມື ແລະ ການວິເຄາະຂໍ້ມູນ ໃນການຕິດຕາມຊຸມຊົນ (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CBM)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822455317"/>
                  </a:ext>
                </a:extLst>
              </a:tr>
              <a:tr h="1030591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ການຈັດວາງຕໍາແໜ່ງ/ໂຄງສ້າງ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ກຳນົດຍຸດທະສາດໃນການຈັດວາງຕຳແໜ່ງຍຸດທະສາດຂອງ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ເຂົ້າໃນໂຄງສ້າງສາທາລະນະສຸກແຫ່ງຊາດ ແລະ ປັບປຸງເອກະສານການຄຸ້ມຄອງ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ໂຄງປະກອບຄະນະກຳມະການ ເພື່ອກຳນົດໜ້າທີ່ໃໝ່ ແລະ ຂັ້ນຕອນການລາຍງານທີ່ຕິດພັນກັບຄະນະຊີ້ນຳ, ການຈັດຕັ້ງປະຕິບັດ ແລະ ໜ່ວຍງານປະສານງານຂອງໂຄງການ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HANSA.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74328366"/>
                  </a:ext>
                </a:extLst>
              </a:tr>
              <a:tr h="457071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4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ການດຳເນີນງານ 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24593212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62C5C576-A688-4AE1-AB17-872623365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559560"/>
            <a:ext cx="11480800" cy="1351128"/>
          </a:xfrm>
        </p:spPr>
        <p:txBody>
          <a:bodyPr>
            <a:normAutofit fontScale="90000"/>
          </a:bodyPr>
          <a:lstStyle/>
          <a:p>
            <a:pPr algn="ctr"/>
            <a:r>
              <a:rPr lang="lo-LA" sz="2000" b="1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ຈຸດປະສົງ ແລະ ກິດຈະກຳບຸລິມະສິດ</a:t>
            </a:r>
            <a:br>
              <a:rPr lang="en-US" sz="2000" b="1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</a:br>
            <a:br>
              <a:rPr lang="en-US" sz="1700" b="1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</a:b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ອີງຕາມຜົນການປະເມີນໂດຍລວມທີ່ໄດ້ປຶກສາຫາລືກັບຄະນະສະເພາະກິດ </a:t>
            </a:r>
            <a:r>
              <a:rPr lang="en-US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CCM, </a:t>
            </a: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ຂ້າງລຸ່ມນີ້ແມ່ນລາຍຊື່ຂົງເຂດວຽກງານທີ່ຮັບຜິດຊອບຫຼັກຂອງ </a:t>
            </a:r>
            <a:r>
              <a:rPr lang="en-US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CCM </a:t>
            </a: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ທີ່ຖືກຮັບຮອງໂດຍກອງທຶນໂລກ. ສອງຂົງເຂດບູລິມະ</a:t>
            </a:r>
            <a:r>
              <a:rPr lang="lo-LA" sz="1700" dirty="0"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ສິດລະດັບທີ່"1" ແລະ "2"ສຳລັບ</a:t>
            </a: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ໂຄງການຂະບວນການວິວັດ </a:t>
            </a:r>
            <a:r>
              <a:rPr lang="en-US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CCM </a:t>
            </a: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ແມ່ນ ໄດ້ຮັບການຢັ້ງຢືນ</a:t>
            </a:r>
            <a:r>
              <a:rPr lang="en-US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, </a:t>
            </a:r>
            <a:r>
              <a:rPr lang="lo-LA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ຊຶ່ງຄວນໄດ້ຮັບການເອົາໃຈໃສ່ທັນທີ. ເຖິງຢ່າງໃດກໍ່ຕາມ</a:t>
            </a:r>
            <a:r>
              <a:rPr lang="en-US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, CCM </a:t>
            </a: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ຄວນສືບຕໍ່ເຮັດວຽກໃນທຸກຂົງເຂດໃນແຕ່ລະໄລຍະຂະບວນການວິວັດ ດັ່ງທີ່ໄດ້ປຶກສາຫາລືກັບຄະນະສະເພາະກິດ </a:t>
            </a:r>
            <a:r>
              <a:rPr lang="en-US" sz="17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itchFamily="2" charset="0"/>
              </a:rPr>
              <a:t>CCM</a:t>
            </a:r>
            <a:r>
              <a:rPr lang="lo-LA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  <a:t>.</a:t>
            </a:r>
            <a:br>
              <a:rPr lang="en-US" sz="1700" dirty="0">
                <a:effectLst/>
                <a:latin typeface="Phetsarath OT" pitchFamily="2" charset="0"/>
                <a:ea typeface="Calibri" panose="020F0502020204030204" pitchFamily="34" charset="0"/>
                <a:cs typeface="Phetsarath OT" pitchFamily="2" charset="0"/>
              </a:rPr>
            </a:br>
            <a:endParaRPr lang="en-US" sz="17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89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9B993-3553-4B80-B3DE-C31BA40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F84F93-CA87-40C9-8C0C-3A4D859CAA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093488"/>
              </p:ext>
            </p:extLst>
          </p:nvPr>
        </p:nvGraphicFramePr>
        <p:xfrm>
          <a:off x="177800" y="484166"/>
          <a:ext cx="11176000" cy="6117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7281">
                  <a:extLst>
                    <a:ext uri="{9D8B030D-6E8A-4147-A177-3AD203B41FA5}">
                      <a16:colId xmlns:a16="http://schemas.microsoft.com/office/drawing/2014/main" val="3037235905"/>
                    </a:ext>
                  </a:extLst>
                </a:gridCol>
                <a:gridCol w="8408719">
                  <a:extLst>
                    <a:ext uri="{9D8B030D-6E8A-4147-A177-3AD203B41FA5}">
                      <a16:colId xmlns:a16="http://schemas.microsoft.com/office/drawing/2014/main" val="829741427"/>
                    </a:ext>
                  </a:extLst>
                </a:gridCol>
              </a:tblGrid>
              <a:tr h="39995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ຂົງເຂດວຽກງານທີ່ຮັບຜິດຊອບ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ຄຳແນະນຳ ແລະ ແຫຼ່ງຂໍ້ມູນທີ່ </a:t>
                      </a: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ສາມາດເຂົ້າເຖິງໄດ້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2859148782"/>
                  </a:ext>
                </a:extLst>
              </a:tr>
              <a:tr h="399952">
                <a:tc rowSpan="4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ການຕິດຕາມກວດກາ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ບົດແນະນຳກ່ຽວກັບການກວດກາ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4154602223"/>
                  </a:ext>
                </a:extLst>
              </a:tr>
              <a:tr h="399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ພາລະບົດບາດຂອງການກວດກາ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850343644"/>
                  </a:ext>
                </a:extLst>
              </a:tr>
              <a:tr h="3953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ໂມດູນໃນການຮຽນຮູ້ແບບ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e-learning 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ກ່ຽວກັບການກວດກາ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 (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ຈະສຳເລັດໃນໄວໆນີ້)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1456099524"/>
                  </a:ext>
                </a:extLst>
              </a:tr>
              <a:tr h="29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ຄວາມເຂົ້າໃຈຕໍ່ກັບການລາຍງານ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Dashboard CCMs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2244895480"/>
                  </a:ext>
                </a:extLst>
              </a:tr>
              <a:tr h="297076"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ບົດແນະນຳກ່ຽວກັບການມີສ່ວນຮ່ວມ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799897244"/>
                  </a:ext>
                </a:extLst>
              </a:tr>
              <a:tr h="29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ພາລະບົດບາດໃນການມີສ່ວນຮ່ວມ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1652639488"/>
                  </a:ext>
                </a:extLst>
              </a:tr>
              <a:tr h="29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ໂມດູນໃນການຮຽນຮູ້ແບບ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e-learning 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ກ່ຽວກັບການມີສ່ວນຮ່ວມ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(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ຈະສຳເລັດໃນໄວໆນີ້)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056022353"/>
                  </a:ext>
                </a:extLst>
              </a:tr>
              <a:tr h="399952"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ການຈັດວາງຕໍາແໜ່ງ/ໂຄງສ້າງ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ບົດແນະນຳກ່ຽວກັບການຈັດວາງຕໍາແໜ່ງ/ໂຄງສ້າງ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89408921"/>
                  </a:ext>
                </a:extLst>
              </a:tr>
              <a:tr h="399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ພາລະບົດບາດຂອງການຈັດວາງຕໍາແໜ່ງ/ໂຄງສ້າງ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585754674"/>
                  </a:ext>
                </a:extLst>
              </a:tr>
              <a:tr h="29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ໂມດູນໃນການຮຽນຮູ້ແບບ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e-learning 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ກ່ຽວກັບການຈັດວາງຕໍາແໜ່ງ/ໂຄງສ້າງ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(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ຈະສຳເລັດໃນໄວໆນີ້)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113412994"/>
                  </a:ext>
                </a:extLst>
              </a:tr>
              <a:tr h="297076">
                <a:tc rowSpan="6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ການດຳເນີນງານ 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ບົດແນະນຳກ່ຽວກັບການດຳເນີນງານ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4234348424"/>
                  </a:ext>
                </a:extLst>
              </a:tr>
              <a:tr h="29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ບົດແນະນຳກ່ຽວກັບການຄຸ້ມຄອງການເຮັດວຽກ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4162111798"/>
                  </a:ext>
                </a:extLst>
              </a:tr>
              <a:tr h="399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ພາລະບົດບາດຂອງການດຳເນີນງານ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216498336"/>
                  </a:ext>
                </a:extLst>
              </a:tr>
              <a:tr h="442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ໂມດູນໃນການຮຽນຮູ້ແບບ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e-learning 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ກ່ຽວກັບການດຳເນີນງານ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(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ຈະສຳເລັດໃນໄວໆນີ້)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3814415241"/>
                  </a:ext>
                </a:extLst>
              </a:tr>
              <a:tr h="399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sng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ຫຼັກຈັນຍາບັນສຳລັບໂມດູນການຮຽນຮູ້ທາງ </a:t>
                      </a:r>
                      <a:r>
                        <a:rPr lang="en-US" sz="1600" u="sng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e-learning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1127108554"/>
                  </a:ext>
                </a:extLst>
              </a:tr>
              <a:tr h="399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sng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ຫຼັກຈັນຍາບັນສຳລັບໂມດູນການຮຽນຮູ້ທາງ </a:t>
                      </a:r>
                      <a:r>
                        <a:rPr lang="en-US" sz="1600" u="sng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e-learning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2724" marR="52724" marT="7323" marB="0"/>
                </a:tc>
                <a:extLst>
                  <a:ext uri="{0D108BD9-81ED-4DB2-BD59-A6C34878D82A}">
                    <a16:rowId xmlns:a16="http://schemas.microsoft.com/office/drawing/2014/main" val="238821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0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D677-C131-4D83-9358-AB949CD13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936" y="495300"/>
            <a:ext cx="11606463" cy="1213834"/>
          </a:xfrm>
        </p:spPr>
        <p:txBody>
          <a:bodyPr anchor="ctr">
            <a:normAutofit fontScale="90000"/>
          </a:bodyPr>
          <a:lstStyle/>
          <a:p>
            <a:r>
              <a:rPr lang="lo-LA" sz="2000" b="1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ຈຸດປະສົງ ແລະ ກິດຈະກຳບຸລິມະສິດ</a:t>
            </a:r>
            <a:br>
              <a:rPr lang="en-US" sz="1600" b="1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</a:br>
            <a:br>
              <a:rPr lang="en-US" sz="1600" b="1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</a:b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ຜົນໄດ້ຮັບຈາກການປະເມີນການປະຕິບັດຂອບເຂດວຽກງານໃນຂະບວນການວິວັດ 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CCM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ໄດ້ຖືກນໍາໃຊ້ເພື່ອກໍານົດການປະຕິບັດງານຂອງ 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CCM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ຕໍ່ກັບເງື່ອນໄຂຄວາມຕ້ອງການ ໃນ ຂໍ້ 3 - 6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,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ເຊິ່ງໄດ້ກໍານົດໄວ້ໂດຍກອງທຶນໂລກ. "ລະດັບ" ຂອງຂອບເຂດຂະບວນການວິວັດ ໄດ້ຖືກສົມທຽບໃສ່ "ການໃຫ້ຄະແນນ" ຂອງແຕ່ລະເງື່ອນໄຂຄວາມຕ້ອງການ ໃນແຕ່ລະຂົງເຂດຫຼັກຂອງຄວາມຮັບຜິດຊອບ. ການໃຫ້ຄະແນນໂດຍລວມແມ່ນແບ່ງຕາມຄະແນນຂອງແຕ່ລະຂົງເຂດຫຼັກຂອງຄວາມຮັບຜິດຊອບ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,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ຍົກເວັ້ນການຈັດຕໍາແໜ່ງ/ໂຄງສ້າງ.</a:t>
            </a:r>
            <a:endParaRPr lang="en-US" sz="1600" b="1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9B993-3553-4B80-B3DE-C31BA403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A9D9750-F4D7-40FF-8836-302B031ABD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7216568"/>
              </p:ext>
            </p:extLst>
          </p:nvPr>
        </p:nvGraphicFramePr>
        <p:xfrm>
          <a:off x="356937" y="1709135"/>
          <a:ext cx="8091027" cy="3467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946">
                  <a:extLst>
                    <a:ext uri="{9D8B030D-6E8A-4147-A177-3AD203B41FA5}">
                      <a16:colId xmlns:a16="http://schemas.microsoft.com/office/drawing/2014/main" val="3039369153"/>
                    </a:ext>
                  </a:extLst>
                </a:gridCol>
                <a:gridCol w="830831">
                  <a:extLst>
                    <a:ext uri="{9D8B030D-6E8A-4147-A177-3AD203B41FA5}">
                      <a16:colId xmlns:a16="http://schemas.microsoft.com/office/drawing/2014/main" val="2837896861"/>
                    </a:ext>
                  </a:extLst>
                </a:gridCol>
                <a:gridCol w="1584972">
                  <a:extLst>
                    <a:ext uri="{9D8B030D-6E8A-4147-A177-3AD203B41FA5}">
                      <a16:colId xmlns:a16="http://schemas.microsoft.com/office/drawing/2014/main" val="2027714459"/>
                    </a:ext>
                  </a:extLst>
                </a:gridCol>
                <a:gridCol w="1652271">
                  <a:extLst>
                    <a:ext uri="{9D8B030D-6E8A-4147-A177-3AD203B41FA5}">
                      <a16:colId xmlns:a16="http://schemas.microsoft.com/office/drawing/2014/main" val="1620074366"/>
                    </a:ext>
                  </a:extLst>
                </a:gridCol>
                <a:gridCol w="1850007">
                  <a:extLst>
                    <a:ext uri="{9D8B030D-6E8A-4147-A177-3AD203B41FA5}">
                      <a16:colId xmlns:a16="http://schemas.microsoft.com/office/drawing/2014/main" val="3685701034"/>
                    </a:ext>
                  </a:extLst>
                </a:gridCol>
              </a:tblGrid>
              <a:tr h="660860">
                <a:tc gridSpan="5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ຜົນໄດ້ຮັບຈາກການປະເມີນການປະຕິບັດຂອບເຂດວຽກງານໃນຂະບວນການວິວັດ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ໄດ້ຖືກສົບທຽບກັບການປະຕິບັດຕາມເງື່ອນໄຂຄວາມຕ້ອງການຂອງກອງທຶນໂລກ (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ER)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92760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ຂົງເຂດວຽກງານທີ່ຮັບຜິດຊອບ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ຜົນໄດ້ຮັບ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ເງື່ອນໄຂກອງທຶນໂລກ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ຄະແນນປະຕິບັດຕາມເງື່ອນໄຂ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ຄະແນນລວມປະຕິບັດຕາມເງື່ອນໄຂ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054571379"/>
                  </a:ext>
                </a:extLst>
              </a:tr>
              <a:tr h="499014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ການຕິດຕາມກວດກາ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1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ER 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ບັນລຸ - ແຕ່ຍັງມີບັນຫາ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rowSpan="4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ບັນລຸ - ແຕ່ຍັງມີບັນຫາ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98130376"/>
                  </a:ext>
                </a:extLst>
              </a:tr>
              <a:tr h="48684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1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ER 4 </a:t>
                      </a: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ແລະ 5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ບັນລຸ</a:t>
                      </a:r>
                      <a:r>
                        <a:rPr lang="lo-LA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 </a:t>
                      </a: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- ແຕ່ນຍັງມີບັນຫາ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796693"/>
                  </a:ext>
                </a:extLst>
              </a:tr>
              <a:tr h="37435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ການຈັດວາງຕໍາແໜ່ງ/ໂຄງສ້າງ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1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77683"/>
                  </a:ext>
                </a:extLst>
              </a:tr>
              <a:tr h="712086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ການດຳເນີນງານ 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2</a:t>
                      </a:r>
                      <a:endParaRPr lang="lo-LA" sz="16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ER 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6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ບັນລຸ</a:t>
                      </a:r>
                      <a:endParaRPr lang="lo-LA" sz="16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3853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AD100A-6158-4F96-B998-8325DC4EB4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818323"/>
              </p:ext>
            </p:extLst>
          </p:nvPr>
        </p:nvGraphicFramePr>
        <p:xfrm>
          <a:off x="8584442" y="2327562"/>
          <a:ext cx="3250621" cy="2870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618">
                  <a:extLst>
                    <a:ext uri="{9D8B030D-6E8A-4147-A177-3AD203B41FA5}">
                      <a16:colId xmlns:a16="http://schemas.microsoft.com/office/drawing/2014/main" val="2121933737"/>
                    </a:ext>
                  </a:extLst>
                </a:gridCol>
                <a:gridCol w="1779003">
                  <a:extLst>
                    <a:ext uri="{9D8B030D-6E8A-4147-A177-3AD203B41FA5}">
                      <a16:colId xmlns:a16="http://schemas.microsoft.com/office/drawing/2014/main" val="1692036933"/>
                    </a:ext>
                  </a:extLst>
                </a:gridCol>
              </a:tblGrid>
              <a:tr h="798474"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ສົບທຽບຜົນໄດ້ຮັບຈາກການປະເມີນການປະຕິບັດຂອບເຂດວຽກງານໃນຂະບວນການວິວັດ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ກັບ ການປະຕິບັດຕາມເງື່ອນໄຂຄວາມຕ້ອງການຂອງກອງທຶນໂລກ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548469"/>
                  </a:ext>
                </a:extLst>
              </a:tr>
              <a:tr h="44843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ລະດັບຂົງເຂດວຽກງານ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ການປະຕິບັດເງື່ອນໄຂ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040864072"/>
                  </a:ext>
                </a:extLst>
              </a:tr>
              <a:tr h="40583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0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ບໍ່ບັນລຸ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947427889"/>
                  </a:ext>
                </a:extLst>
              </a:tr>
              <a:tr h="40583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1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ບັນລຸ - ແຕ່ຍັງມີບັນຫາ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957182796"/>
                  </a:ext>
                </a:extLst>
              </a:tr>
              <a:tr h="40583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2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ບັນລຸ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032708685"/>
                  </a:ext>
                </a:extLst>
              </a:tr>
              <a:tr h="405833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200" b="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ລະດັບ 3</a:t>
                      </a:r>
                      <a:endParaRPr lang="lo-LA" sz="12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9360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67073C9-AF22-4F17-96C1-9384A0A1904A}"/>
              </a:ext>
            </a:extLst>
          </p:cNvPr>
          <p:cNvSpPr txBox="1">
            <a:spLocks/>
          </p:cNvSpPr>
          <p:nvPr/>
        </p:nvSpPr>
        <p:spPr>
          <a:xfrm>
            <a:off x="356936" y="5279041"/>
            <a:ext cx="11478127" cy="1213834"/>
          </a:xfrm>
          <a:prstGeom prst="rect">
            <a:avLst/>
          </a:prstGeom>
        </p:spPr>
        <p:txBody>
          <a:bodyPr vert="horz" lIns="0" tIns="0" rIns="0" bIns="45720" rtlCol="0" anchor="ctr" anchorCtr="0">
            <a:normAutofit fontScale="97500"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ໝາຍເຫດ: * ການຈັດວາງຕໍາແໜ່ງບໍ່ໄດ້ຖືກພິຈາລະນາໃນການຈັດ</a:t>
            </a:r>
            <a:r>
              <a:rPr lang="lo-LA" sz="1600" dirty="0"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ລະດັບ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ການຈັດຕັ້ງປະຕິບັດເງື່ອນໄຂ. ນີ້ແມ່ນເຫດຜົນທີ່ວ່າມີຕາຕະລາງຫວ່າງເປົ່າ. ** ຄຳ</a:t>
            </a:r>
            <a:r>
              <a:rPr lang="lo-LA" sz="1600" dirty="0"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ວ່າບັນລຸ - ແຕ່ຍັງມີບັນຫາ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ນັ້ນ ໝາຍເຖິງ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ການ</a:t>
            </a:r>
            <a:r>
              <a:rPr lang="lo-LA" sz="1600" dirty="0"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ບັນລຸໄດ້ສ່ວນນຶ່ງ </a:t>
            </a:r>
            <a:r>
              <a:rPr lang="en-US" sz="1600" dirty="0"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(indeterminate compliance)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ໃນຂັ້ນຕອນການປະເມີນ 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EPA 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ທີ່ຜ່ານມາ.</a:t>
            </a:r>
            <a:endParaRPr lang="en-US" sz="1600" dirty="0">
              <a:effectLst/>
              <a:latin typeface="Phetsarath OT" panose="02000500000000020004" pitchFamily="2" charset="0"/>
              <a:ea typeface="Calibri" panose="020F0502020204030204" pitchFamily="34" charset="0"/>
              <a:cs typeface="Phetsarath OT" panose="02000500000000020004" pitchFamily="2" charset="0"/>
            </a:endParaRPr>
          </a:p>
          <a:p>
            <a:pPr algn="ctr"/>
            <a:endParaRPr lang="en-US" sz="1600" b="1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2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39EB-C094-45C2-BA6D-13C8DF847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06" y="499791"/>
            <a:ext cx="11704320" cy="840494"/>
          </a:xfrm>
        </p:spPr>
        <p:txBody>
          <a:bodyPr anchor="ctr">
            <a:normAutofit/>
          </a:bodyPr>
          <a:lstStyle/>
          <a:p>
            <a:r>
              <a:rPr lang="lo-LA" sz="1600" b="1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ກິດຈະກຳບຸລິມະສິດທີ່ໄດ້ຮັບການເຫັນດີຈາກກອງທຶນໂລກ</a:t>
            </a:r>
            <a:br>
              <a:rPr lang="en-US" sz="1600" b="1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</a:b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ອີງຕາມຜົນການປະເມີນ</a:t>
            </a:r>
            <a:r>
              <a:rPr lang="en-US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, </a:t>
            </a:r>
            <a:r>
              <a:rPr lang="lo-LA" sz="1600" dirty="0"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ຂ້າງລຸ່ມນີ້ແມ່ນກິດຈະກຳສຳລັບແຕ່ລະຂົງເຂດຄວາມຮັບຜິດຊອບທີ່</a:t>
            </a:r>
            <a:r>
              <a:rPr lang="lo-LA" sz="1600" dirty="0">
                <a:effectLst/>
                <a:latin typeface="Phetsarath OT" panose="02000500000000020004" pitchFamily="2" charset="0"/>
                <a:ea typeface="Calibri" panose="020F0502020204030204" pitchFamily="34" charset="0"/>
                <a:cs typeface="Phetsarath OT" panose="02000500000000020004" pitchFamily="2" charset="0"/>
              </a:rPr>
              <a:t>ໄດ້ຮັບການເຫັນດີຈາກກອງທຶນໂລກ. ຈຳນວນເງິນດັ່ງກ່າວຄວນຈະຖືກນຳໃຊ້ເຂົ້າໃນການຈັດຕັ້ງປະຕິບັດກິດຈະກຳບຸລິມະສິດສະເພາະຂອງໂຄງການຂະບວນການວິວັດພາຍໃນທ້າຍເດືອນມິຖຸນາ 2023.</a:t>
            </a:r>
            <a:endParaRPr lang="en-US" sz="1600" b="1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4A73E-3077-49DD-9307-26B9983F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D3D92FC-E2D4-4773-85E6-64F189F0F803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260449157"/>
              </p:ext>
            </p:extLst>
          </p:nvPr>
        </p:nvGraphicFramePr>
        <p:xfrm>
          <a:off x="209006" y="1525077"/>
          <a:ext cx="11796947" cy="5101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896">
                  <a:extLst>
                    <a:ext uri="{9D8B030D-6E8A-4147-A177-3AD203B41FA5}">
                      <a16:colId xmlns:a16="http://schemas.microsoft.com/office/drawing/2014/main" val="3983383288"/>
                    </a:ext>
                  </a:extLst>
                </a:gridCol>
                <a:gridCol w="1425906">
                  <a:extLst>
                    <a:ext uri="{9D8B030D-6E8A-4147-A177-3AD203B41FA5}">
                      <a16:colId xmlns:a16="http://schemas.microsoft.com/office/drawing/2014/main" val="3711877110"/>
                    </a:ext>
                  </a:extLst>
                </a:gridCol>
                <a:gridCol w="4149757">
                  <a:extLst>
                    <a:ext uri="{9D8B030D-6E8A-4147-A177-3AD203B41FA5}">
                      <a16:colId xmlns:a16="http://schemas.microsoft.com/office/drawing/2014/main" val="3238258406"/>
                    </a:ext>
                  </a:extLst>
                </a:gridCol>
                <a:gridCol w="2070308">
                  <a:extLst>
                    <a:ext uri="{9D8B030D-6E8A-4147-A177-3AD203B41FA5}">
                      <a16:colId xmlns:a16="http://schemas.microsoft.com/office/drawing/2014/main" val="713712623"/>
                    </a:ext>
                  </a:extLst>
                </a:gridCol>
                <a:gridCol w="1914530">
                  <a:extLst>
                    <a:ext uri="{9D8B030D-6E8A-4147-A177-3AD203B41FA5}">
                      <a16:colId xmlns:a16="http://schemas.microsoft.com/office/drawing/2014/main" val="1748812800"/>
                    </a:ext>
                  </a:extLst>
                </a:gridCol>
                <a:gridCol w="1852550">
                  <a:extLst>
                    <a:ext uri="{9D8B030D-6E8A-4147-A177-3AD203B41FA5}">
                      <a16:colId xmlns:a16="http://schemas.microsoft.com/office/drawing/2014/main" val="2843790559"/>
                    </a:ext>
                  </a:extLst>
                </a:gridCol>
              </a:tblGrid>
              <a:tr h="36309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#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ຂົງເຂດ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ກິດຈະກຳ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ຜູ້ຈັດຕັ້ງປະຕິບັດ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ແຫຼ່ງທຶນ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ຈຳນວນທີ່ຕ້ອງຈ່າຍ</a:t>
                      </a:r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($)</a:t>
                      </a:r>
                      <a:endParaRPr lang="lo-LA" sz="150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795560893"/>
                  </a:ext>
                </a:extLst>
              </a:tr>
              <a:tr h="62939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ການຕິດຕາມກວດກາ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ຈ້າງພະນັກງານກວດກາ / ໃນຊ່ວງໄລຍະການກະກຽມການຂ້າມຜ່ານ (2 ປີ)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ພະນັກງານເພີ່ມ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ແຫຼ່ງທຶນເພີ່ມເຕີມ</a:t>
                      </a: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ຂະບວນການວິວັດ </a:t>
                      </a:r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CCM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48,000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3097926154"/>
                  </a:ext>
                </a:extLst>
              </a:tr>
              <a:tr h="62939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2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ການຕິດຕາມກວດກາ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ປັບປຸງແຜນການກວດກາຂອງ </a:t>
                      </a:r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ໂດຍມີພາລະບົດບາດແລະ ຄວາມຮັບຜິດຊອບສະເພາະ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 / ການແນະນຳທາງອອນລາຍ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ບໍ່ມີແຫຼ່ງທຶນເພີ່ມເຕີມ</a:t>
                      </a: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ນຳໃຊ້ທຶນ </a:t>
                      </a:r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ບ້ວງເກົ່າ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0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3400802462"/>
                  </a:ext>
                </a:extLst>
              </a:tr>
              <a:tr h="6782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3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ຝຶກອົບຮົມບັນດາຕົວແທນຈາກອົງການຈັດຕັ້ງທາງສັງຄົມກ່ອນ ແລະ ຫຼັງກອງປະຊຸມ</a:t>
                      </a:r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ທີ່ປຶກສາພາຍໃນ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ແຫຼ່ງທຶນເພີ່ມເຕີມ</a:t>
                      </a: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ຂະບວນການວິວັດ </a:t>
                      </a:r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CCM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4,800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2085616425"/>
                  </a:ext>
                </a:extLst>
              </a:tr>
              <a:tr h="6782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4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ການມີສ່ວນຮ່ວມ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ຝຶກອົບຮົມກ່ຽວກັບເຄື່ອງມື ແລະ ການວິເຄາະຂໍ້ມູນຂອງການຕິດຕາມຊຸມຊົນ(</a:t>
                      </a:r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CBM)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ເວທີພາກພື້ນຂອງອົງການຈັດຕັ້ງທາງສັງຄົມ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ແຫຼ່ງທຶນເພີ່ມເຕີມ</a:t>
                      </a: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ຂະບວນການວິວັດ </a:t>
                      </a:r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CCM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12,500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1855976211"/>
                  </a:ext>
                </a:extLst>
              </a:tr>
              <a:tr h="55549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5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ການຈັດວາງຕໍາ</a:t>
                      </a:r>
                      <a:endParaRPr lang="en-US" sz="1500" u="none" strike="noStrike" kern="1200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ea typeface="+mn-ea"/>
                        <a:cs typeface="Phetsarath OT" panose="02000500000000020004" pitchFamily="2" charset="0"/>
                      </a:endParaRP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ແໜ່ງ/ໂຄງສ້າງ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ທົບທວນເບິ່ງການຈັດຕັ້ງ ແລະ ເວທີການຄຸ້ມຄອງດ້ານວຽກງານສາທາລະນະສຸກທີ່ມີຢູ່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ທີ່ປຶກສາພາຍໃນ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ແຫຼ່ງທຶນເພີ່ມເຕີມ</a:t>
                      </a: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ຂະບວນການວິວັດ </a:t>
                      </a:r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CCM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5,000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3498490961"/>
                  </a:ext>
                </a:extLst>
              </a:tr>
              <a:tr h="608232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6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ການຈັດວາງຕໍາ</a:t>
                      </a:r>
                      <a:endParaRPr lang="en-US" sz="1500" u="none" strike="noStrike" kern="1200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ea typeface="+mn-ea"/>
                        <a:cs typeface="Phetsarath OT" panose="02000500000000020004" pitchFamily="2" charset="0"/>
                      </a:endParaRP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ແໜ່ງ/ໂຄງສ້າງ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ກຳນົດທາງເລືອກໃນການຈັດວາງຕຳແໜ່ງ ແລະ ແຜນຍຸດທະສາດໃນການຈັດວາງຕຳແໜ່ງ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ທີ່ປຶກສາພາຍໃນ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ແຫຼ່ງທຶນເພີ່ມເຕີມ</a:t>
                      </a:r>
                    </a:p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ຂະບວນການວິວັດ </a:t>
                      </a:r>
                      <a:r>
                        <a:rPr 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5,000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1868070158"/>
                  </a:ext>
                </a:extLst>
              </a:tr>
              <a:tr h="603051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7</a:t>
                      </a:r>
                      <a:endParaRPr lang="lo-LA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ການດຳເນີນງານ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ຈັດຕັ້ງປະຕິບັດການຄຸ້ມຄອງການປະຕິບັດວຽກງານຂອງກອງເລຂາ </a:t>
                      </a:r>
                      <a:r>
                        <a:rPr lang="en-US" sz="1500" u="none" strike="noStrike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CCM</a:t>
                      </a:r>
                      <a:endParaRPr lang="en-US" sz="1500" b="0" i="0" u="none" strike="noStrike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ບົດແນະນຳ / ການແນະນຳທາງອອນລາຍ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ບໍ່ມີແຫຼ່ງທຶນເພີ່ມເຕີມ</a:t>
                      </a:r>
                    </a:p>
                    <a:p>
                      <a:pPr marL="0" algn="l" defTabSz="609585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ນຳໃຊ້ທຶນ </a:t>
                      </a:r>
                      <a:r>
                        <a:rPr 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CCM </a:t>
                      </a:r>
                      <a:r>
                        <a:rPr lang="lo-LA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ea typeface="+mn-ea"/>
                          <a:cs typeface="Phetsarath OT" panose="02000500000000020004" pitchFamily="2" charset="0"/>
                        </a:rPr>
                        <a:t>ບ້ວງເກົ່າ</a:t>
                      </a:r>
                    </a:p>
                  </a:txBody>
                  <a:tcPr marL="50396" marR="50396" marT="6999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0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2032179368"/>
                  </a:ext>
                </a:extLst>
              </a:tr>
              <a:tr h="356259">
                <a:tc gridSpan="5"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ລວມທັງໝົດ</a:t>
                      </a:r>
                      <a:endParaRPr lang="lo-LA" sz="1500" b="0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lo-LA" sz="1500" b="1" u="none" strike="noStrike" dirty="0">
                          <a:solidFill>
                            <a:schemeClr val="tx1"/>
                          </a:solidFill>
                          <a:effectLst/>
                          <a:latin typeface="Phetsarath OT" panose="02000500000000020004" pitchFamily="2" charset="0"/>
                          <a:cs typeface="Phetsarath OT" panose="02000500000000020004" pitchFamily="2" charset="0"/>
                        </a:rPr>
                        <a:t>75,300</a:t>
                      </a:r>
                      <a:endParaRPr lang="lo-LA" sz="1500" b="1" i="0" u="none" strike="noStrike" dirty="0">
                        <a:solidFill>
                          <a:schemeClr val="tx1"/>
                        </a:solidFill>
                        <a:effectLst/>
                        <a:latin typeface="Phetsarath OT" panose="02000500000000020004" pitchFamily="2" charset="0"/>
                        <a:cs typeface="Phetsarath OT" panose="02000500000000020004" pitchFamily="2" charset="0"/>
                      </a:endParaRPr>
                    </a:p>
                  </a:txBody>
                  <a:tcPr marL="50396" marR="50396" marT="6999" marB="0"/>
                </a:tc>
                <a:extLst>
                  <a:ext uri="{0D108BD9-81ED-4DB2-BD59-A6C34878D82A}">
                    <a16:rowId xmlns:a16="http://schemas.microsoft.com/office/drawing/2014/main" val="377971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6810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uHIbB2Qf6OykZO.Cnf0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6iirtLQFyg9FqIPTnHmA"/>
</p:tagLst>
</file>

<file path=ppt/theme/theme1.xml><?xml version="1.0" encoding="utf-8"?>
<a:theme xmlns:a="http://schemas.openxmlformats.org/drawingml/2006/main" name="1_Office Theme">
  <a:themeElements>
    <a:clrScheme name="GF Dark Blue">
      <a:dk1>
        <a:sysClr val="windowText" lastClr="000000"/>
      </a:dk1>
      <a:lt1>
        <a:sysClr val="window" lastClr="FFFFFF"/>
      </a:lt1>
      <a:dk2>
        <a:srgbClr val="003F72"/>
      </a:dk2>
      <a:lt2>
        <a:srgbClr val="CCD9E3"/>
      </a:lt2>
      <a:accent1>
        <a:srgbClr val="99B2C7"/>
      </a:accent1>
      <a:accent2>
        <a:srgbClr val="668CAA"/>
      </a:accent2>
      <a:accent3>
        <a:srgbClr val="33658E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6" id="{82FE0CC4-4D5C-4041-AF4D-2EA53195EB5E}" vid="{D4E5D4A5-A206-4BFC-98F3-2B53869818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fa473315-44a4-4518-8a4f-31f7017f3642">FYACPHA5NQ3C-1754204945-1511</_dlc_DocId>
    <_dlc_DocIdUrl xmlns="fa473315-44a4-4518-8a4f-31f7017f3642">
      <Url>https://tgf.sharepoint.com/sites/TSGMT4/GFTT/_layouts/15/DocIdRedir.aspx?ID=FYACPHA5NQ3C-1754204945-1511</Url>
      <Description>FYACPHA5NQ3C-1754204945-1511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14768F94803F42BEA62C5B7969543DC700CB540E07970B984EB777BFA6428DC02D" ma:contentTypeVersion="124" ma:contentTypeDescription="A work in progress document. &#10;Retention period upon archiving: 0 years." ma:contentTypeScope="" ma:versionID="2d865c22aae8ca322ac1285e119d28b3">
  <xsd:schema xmlns:xsd="http://www.w3.org/2001/XMLSchema" xmlns:xs="http://www.w3.org/2001/XMLSchema" xmlns:p="http://schemas.microsoft.com/office/2006/metadata/properties" xmlns:ns2="fa473315-44a4-4518-8a4f-31f7017f3642" xmlns:ns3="a115b0bb-1592-409c-bd0f-0a8c711a276f" xmlns:ns4="http://schemas.microsoft.com/sharepoint/v4" targetNamespace="http://schemas.microsoft.com/office/2006/metadata/properties" ma:root="true" ma:fieldsID="b730303c2ec2470e0fdf2aed340fb959" ns2:_="" ns3:_="" ns4:_="">
    <xsd:import namespace="fa473315-44a4-4518-8a4f-31f7017f3642"/>
    <xsd:import namespace="a115b0bb-1592-409c-bd0f-0a8c711a276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4:IconOverlay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73315-44a4-4518-8a4f-31f7017f364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5b0bb-1592-409c-bd0f-0a8c711a27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B78B3-BB48-477A-9BC9-A5B05466B3B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6C13A70-2991-4FB6-9142-E4F693F128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617F18-EE95-47A3-99DA-847746D2F0D2}">
  <ds:schemaRefs>
    <ds:schemaRef ds:uri="http://schemas.microsoft.com/office/2006/documentManagement/types"/>
    <ds:schemaRef ds:uri="http://schemas.microsoft.com/office/2006/metadata/properties"/>
    <ds:schemaRef ds:uri="a115b0bb-1592-409c-bd0f-0a8c711a276f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fa473315-44a4-4518-8a4f-31f7017f3642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AA1E5FFA-A264-4DBB-931A-20C5A08472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473315-44a4-4518-8a4f-31f7017f3642"/>
    <ds:schemaRef ds:uri="a115b0bb-1592-409c-bd0f-0a8c711a276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17960</TotalTime>
  <Words>2861</Words>
  <Application>Microsoft Office PowerPoint</Application>
  <PresentationFormat>Widescreen</PresentationFormat>
  <Paragraphs>232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Grande</vt:lpstr>
      <vt:lpstr>Phetsarath OT</vt:lpstr>
      <vt:lpstr>1_Office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ຈຸດປະສົງ ແລະ ກິດຈະກຳບຸລິມະສິດ  ອີງຕາມຜົນການປະເມີນໂດຍລວມທີ່ໄດ້ປຶກສາຫາລືກັບຄະນະສະເພາະກິດ CCM, ຂ້າງລຸ່ມນີ້ແມ່ນລາຍຊື່ຂົງເຂດວຽກງານທີ່ຮັບຜິດຊອບຫຼັກຂອງ CCM ທີ່ຖືກຮັບຮອງໂດຍກອງທຶນໂລກ. ສອງຂົງເຂດບູລິມະສິດລະດັບທີ່"1" ແລະ "2"ສຳລັບໂຄງການຂະບວນການວິວັດ CCM ແມ່ນ ໄດ້ຮັບການຢັ້ງຢືນ, ຊຶ່ງຄວນໄດ້ຮັບການເອົາໃຈໃສ່ທັນທີ. ເຖິງຢ່າງໃດກໍ່ຕາມ, CCM ຄວນສືບຕໍ່ເຮັດວຽກໃນທຸກຂົງເຂດໃນແຕ່ລະໄລຍະຂະບວນການວິວັດ ດັ່ງທີ່ໄດ້ປຶກສາຫາລືກັບຄະນະສະເພາະກິດ CCM. </vt:lpstr>
      <vt:lpstr>PowerPoint Presentation</vt:lpstr>
      <vt:lpstr>ຈຸດປະສົງ ແລະ ກິດຈະກຳບຸລິມະສິດ  ຜົນໄດ້ຮັບຈາກການປະເມີນການປະຕິບັດຂອບເຂດວຽກງານໃນຂະບວນການວິວັດ CCM ໄດ້ຖືກນໍາໃຊ້ເພື່ອກໍານົດການປະຕິບັດງານຂອງ CCM ຕໍ່ກັບເງື່ອນໄຂຄວາມຕ້ອງການ ໃນ ຂໍ້ 3 - 6, ເຊິ່ງໄດ້ກໍານົດໄວ້ໂດຍກອງທຶນໂລກ. "ລະດັບ" ຂອງຂອບເຂດຂະບວນການວິວັດ ໄດ້ຖືກສົມທຽບໃສ່ "ການໃຫ້ຄະແນນ" ຂອງແຕ່ລະເງື່ອນໄຂຄວາມຕ້ອງການ ໃນແຕ່ລະຂົງເຂດຫຼັກຂອງຄວາມຮັບຜິດຊອບ. ການໃຫ້ຄະແນນໂດຍລວມແມ່ນແບ່ງຕາມຄະແນນຂອງແຕ່ລະຂົງເຂດຫຼັກຂອງຄວາມຮັບຜິດຊອບ, ຍົກເວັ້ນການຈັດຕໍາແໜ່ງ/ໂຄງສ້າງ.</vt:lpstr>
      <vt:lpstr>ກິດຈະກຳບຸລິມະສິດທີ່ໄດ້ຮັບການເຫັນດີຈາກກອງທຶນໂລກ ອີງຕາມຜົນການປະເມີນ, ຂ້າງລຸ່ມນີ້ແມ່ນກິດຈະກຳສຳລັບແຕ່ລະຂົງເຂດຄວາມຮັບຜິດຊອບທີ່ໄດ້ຮັບການເຫັນດີຈາກກອງທຶນໂລກ. ຈຳນວນເງິນດັ່ງກ່າວຄວນຈະຖືກນຳໃຊ້ເຂົ້າໃນການຈັດຕັ້ງປະຕິບັດກິດຈະກຳບຸລິມະສິດສະເພາະຂອງໂຄງການຂະບວນການວິວັດພາຍໃນທ້າຍເດືອນມິຖຸນາ 2023.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Gonzalo Penacoba-Fernandez</dc:creator>
  <cp:lastModifiedBy>Windows User</cp:lastModifiedBy>
  <cp:revision>337</cp:revision>
  <cp:lastPrinted>2019-11-04T09:09:21Z</cp:lastPrinted>
  <dcterms:created xsi:type="dcterms:W3CDTF">2019-09-08T10:42:13Z</dcterms:created>
  <dcterms:modified xsi:type="dcterms:W3CDTF">2021-03-29T03:36:37Z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0x01010014768F94803F42BEA62C5B7969543DC700CB540E07970B984EB777BFA6428DC02D</vt:lpwstr>
  </property>
  <property fmtid="{D5CDD505-2E9C-101B-9397-08002B2CF9AE}" pid="3" name="_dlc_DocIdItemGuid">
    <vt:lpwstr>b98e2426-868f-4984-aa28-b44e17a9fb50</vt:lpwstr>
  </property>
</Properties>
</file>