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6"/>
  </p:notesMasterIdLst>
  <p:sldIdLst>
    <p:sldId id="311" r:id="rId2"/>
    <p:sldId id="309" r:id="rId3"/>
    <p:sldId id="310" r:id="rId4"/>
    <p:sldId id="339" r:id="rId5"/>
    <p:sldId id="340" r:id="rId6"/>
    <p:sldId id="341" r:id="rId7"/>
    <p:sldId id="314" r:id="rId8"/>
    <p:sldId id="318" r:id="rId9"/>
    <p:sldId id="317" r:id="rId10"/>
    <p:sldId id="319" r:id="rId11"/>
    <p:sldId id="320" r:id="rId12"/>
    <p:sldId id="321" r:id="rId13"/>
    <p:sldId id="322" r:id="rId14"/>
    <p:sldId id="267" r:id="rId15"/>
    <p:sldId id="315" r:id="rId16"/>
    <p:sldId id="324" r:id="rId17"/>
    <p:sldId id="323" r:id="rId18"/>
    <p:sldId id="325" r:id="rId19"/>
    <p:sldId id="316" r:id="rId20"/>
    <p:sldId id="334" r:id="rId21"/>
    <p:sldId id="335" r:id="rId22"/>
    <p:sldId id="336" r:id="rId23"/>
    <p:sldId id="329" r:id="rId24"/>
    <p:sldId id="337" r:id="rId25"/>
    <p:sldId id="338" r:id="rId26"/>
    <p:sldId id="342" r:id="rId27"/>
    <p:sldId id="343" r:id="rId28"/>
    <p:sldId id="344" r:id="rId29"/>
    <p:sldId id="346" r:id="rId30"/>
    <p:sldId id="345" r:id="rId31"/>
    <p:sldId id="347" r:id="rId32"/>
    <p:sldId id="349" r:id="rId33"/>
    <p:sldId id="348" r:id="rId34"/>
    <p:sldId id="326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oana Badescu" initials="IB" lastIdx="2" clrIdx="0">
    <p:extLst>
      <p:ext uri="{19B8F6BF-5375-455C-9EA6-DF929625EA0E}">
        <p15:presenceInfo xmlns:p15="http://schemas.microsoft.com/office/powerpoint/2012/main" userId="dd4517c07c263d1a" providerId="Windows Live"/>
      </p:ext>
    </p:extLst>
  </p:cmAuthor>
  <p:cmAuthor id="2" name="Yu Nandar Aung" initials="YNA" lastIdx="2" clrIdx="1">
    <p:extLst>
      <p:ext uri="{19B8F6BF-5375-455C-9EA6-DF929625EA0E}">
        <p15:presenceInfo xmlns:p15="http://schemas.microsoft.com/office/powerpoint/2012/main" userId="Yu Nandar Au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952" autoAdjust="0"/>
  </p:normalViewPr>
  <p:slideViewPr>
    <p:cSldViewPr snapToGrid="0">
      <p:cViewPr varScale="1">
        <p:scale>
          <a:sx n="57" d="100"/>
          <a:sy n="57" d="100"/>
        </p:scale>
        <p:origin x="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5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https://lsecloud-my.sharepoint.com/personal/y_aung_lse_ac_uk/Documents/UNOPS-DESKTOP-CQ73CE5/RAI/08%20PUDR/RAI2E/PU6_Jul-Dec%202020/Program/PUDR%20debriefing/Work%20file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https://lsecloud-my.sharepoint.com/personal/y_aung_lse_ac_uk/Documents/UNOPS-DESKTOP-CQ73CE5/RAI/08%20PUDR/RAI2E/PU6_Jul-Dec%202020/Program/PUDR%20debriefing/Work%20file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https://lsecloud-my.sharepoint.com/personal/y_aung_lse_ac_uk/Documents/UNOPS-DESKTOP-CQ73CE5/RAI/08%20PUDR/RAI2E/PU6_Jul-Dec%202020/Program/PUDR%20debriefing/Work%20file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https://lsecloud-my.sharepoint.com/personal/y_aung_lse_ac_uk/Documents/UNOPS-DESKTOP-CQ73CE5/RAI/08%20PUDR/RAI2E/PU6_Jul-Dec%202020/Program/PUDR%20debriefing/Work%20file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https://lsecloud-my.sharepoint.com/personal/y_aung_lse_ac_uk/Documents/UNOPS-DESKTOP-CQ73CE5/RAI/08%20PUDR/RAI2E/PU6_Jul-Dec%202020/Program/PUDR%20debriefing/Work%20file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3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Budget absorption by Modules (2018-2020)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'Sheet1 (2)'!$P$30</c:f>
              <c:strCache>
                <c:ptCount val="1"/>
                <c:pt idx="0">
                  <c:v>Budget absorption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accent4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'Sheet1 (2)'!$J$31:$J$38</c:f>
              <c:strCache>
                <c:ptCount val="8"/>
                <c:pt idx="0">
                  <c:v>Case management</c:v>
                </c:pt>
                <c:pt idx="1">
                  <c:v>COVID-19</c:v>
                </c:pt>
                <c:pt idx="2">
                  <c:v>Program management</c:v>
                </c:pt>
                <c:pt idx="3">
                  <c:v>RSSH: HMIS and M&amp;E</c:v>
                </c:pt>
                <c:pt idx="4">
                  <c:v>RSSH: National health strategies</c:v>
                </c:pt>
                <c:pt idx="5">
                  <c:v>RSSH: PSM</c:v>
                </c:pt>
                <c:pt idx="6">
                  <c:v>Vector control</c:v>
                </c:pt>
                <c:pt idx="7">
                  <c:v>Grand Total</c:v>
                </c:pt>
              </c:strCache>
            </c:strRef>
          </c:cat>
          <c:val>
            <c:numRef>
              <c:f>'Sheet1 (2)'!$P$31:$P$38</c:f>
              <c:numCache>
                <c:formatCode>0%</c:formatCode>
                <c:ptCount val="8"/>
                <c:pt idx="0">
                  <c:v>0.98668712765700939</c:v>
                </c:pt>
                <c:pt idx="1">
                  <c:v>0.94063703874517035</c:v>
                </c:pt>
                <c:pt idx="2">
                  <c:v>0.98950762522787605</c:v>
                </c:pt>
                <c:pt idx="3">
                  <c:v>0.96868259180613481</c:v>
                </c:pt>
                <c:pt idx="4">
                  <c:v>0.99449078034771887</c:v>
                </c:pt>
                <c:pt idx="5">
                  <c:v>0.96573219151258527</c:v>
                </c:pt>
                <c:pt idx="6">
                  <c:v>0.99931582477738812</c:v>
                </c:pt>
                <c:pt idx="7">
                  <c:v>0.98540506630093339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0B-424D-84D3-C09E34239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01570080"/>
        <c:axId val="2001563840"/>
      </c:barChart>
      <c:catAx>
        <c:axId val="2001570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1563840"/>
        <c:crosses val="autoZero"/>
        <c:auto val="1"/>
        <c:lblAlgn val="ctr"/>
        <c:lblOffset val="100"/>
        <c:noMultiLvlLbl val="0"/>
      </c:catAx>
      <c:valAx>
        <c:axId val="2001563840"/>
        <c:scaling>
          <c:orientation val="minMax"/>
          <c:min val="0.30000000000000004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01570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12700" cap="flat" cmpd="sng" algn="ctr">
      <a:solidFill>
        <a:schemeClr val="accent1"/>
      </a:solidFill>
      <a:prstDash val="solid"/>
      <a:miter lim="800000"/>
    </a:ln>
    <a:effectLst/>
  </c:spPr>
  <c:txPr>
    <a:bodyPr/>
    <a:lstStyle/>
    <a:p>
      <a:pPr>
        <a:defRPr sz="1600"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Coverage!$E$2</c:f>
              <c:strCache>
                <c:ptCount val="1"/>
                <c:pt idx="0">
                  <c:v>Achievement %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accent4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Coverage!$B$7:$B$13</c:f>
              <c:strCache>
                <c:ptCount val="7"/>
                <c:pt idx="0">
                  <c:v>% Treated in public sector</c:v>
                </c:pt>
                <c:pt idx="1">
                  <c:v>% Treated in community</c:v>
                </c:pt>
                <c:pt idx="2">
                  <c:v>% Treated in private sector</c:v>
                </c:pt>
                <c:pt idx="3">
                  <c:v>% no stock out</c:v>
                </c:pt>
                <c:pt idx="4">
                  <c:v>% cases investigated and classified</c:v>
                </c:pt>
                <c:pt idx="5">
                  <c:v>% foci investigated</c:v>
                </c:pt>
                <c:pt idx="6">
                  <c:v>% on time reporting</c:v>
                </c:pt>
              </c:strCache>
            </c:strRef>
          </c:cat>
          <c:val>
            <c:numRef>
              <c:f>Coverage!$E$7:$E$13</c:f>
              <c:numCache>
                <c:formatCode>0%</c:formatCode>
                <c:ptCount val="7"/>
                <c:pt idx="0">
                  <c:v>1</c:v>
                </c:pt>
                <c:pt idx="1">
                  <c:v>0.99</c:v>
                </c:pt>
                <c:pt idx="2">
                  <c:v>0.98</c:v>
                </c:pt>
                <c:pt idx="3">
                  <c:v>0.83157894736842108</c:v>
                </c:pt>
                <c:pt idx="4">
                  <c:v>0.8</c:v>
                </c:pt>
                <c:pt idx="5">
                  <c:v>0.52083333333333337</c:v>
                </c:pt>
                <c:pt idx="6">
                  <c:v>1.0210526315789474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61-48EA-9E34-BB86E90458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56659887"/>
        <c:axId val="1259400351"/>
      </c:barChart>
      <c:catAx>
        <c:axId val="15566598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9400351"/>
        <c:crosses val="autoZero"/>
        <c:auto val="1"/>
        <c:lblAlgn val="ctr"/>
        <c:lblOffset val="100"/>
        <c:noMultiLvlLbl val="0"/>
      </c:catAx>
      <c:valAx>
        <c:axId val="1259400351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66598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5"/>
      </a:solidFill>
      <a:prstDash val="solid"/>
      <a:miter lim="800000"/>
    </a:ln>
    <a:effectLst/>
  </c:spPr>
  <c:txPr>
    <a:bodyPr/>
    <a:lstStyle/>
    <a:p>
      <a:pPr>
        <a:defRPr sz="1800"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Contribution by sectors to whole country's testing and positive cases (Jul-Dec 2020)</a:t>
            </a:r>
          </a:p>
        </c:rich>
      </c:tx>
      <c:layout>
        <c:manualLayout>
          <c:xMode val="edge"/>
          <c:yMode val="edge"/>
          <c:x val="0.14121663995540382"/>
          <c:y val="2.61437908496732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Sheet1!$B$4</c:f>
              <c:strCache>
                <c:ptCount val="1"/>
                <c:pt idx="0">
                  <c:v>Public sector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Sheet1!$C$3:$D$3</c:f>
              <c:strCache>
                <c:ptCount val="2"/>
                <c:pt idx="0">
                  <c:v> Testing </c:v>
                </c:pt>
                <c:pt idx="1">
                  <c:v>Positive</c:v>
                </c:pt>
              </c:strCache>
            </c:strRef>
          </c:cat>
          <c:val>
            <c:numRef>
              <c:f>Sheet1!$C$4:$D$4</c:f>
              <c:numCache>
                <c:formatCode>0%</c:formatCode>
                <c:ptCount val="2"/>
                <c:pt idx="0">
                  <c:v>0.59</c:v>
                </c:pt>
                <c:pt idx="1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76-4148-9C51-15A73E2E43C1}"/>
            </c:ext>
          </c:extLst>
        </c:ser>
        <c:ser>
          <c:idx val="1"/>
          <c:order val="1"/>
          <c:tx>
            <c:strRef>
              <c:f>Sheet1!$B$5</c:f>
              <c:strCache>
                <c:ptCount val="1"/>
                <c:pt idx="0">
                  <c:v>Community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Sheet1!$C$3:$D$3</c:f>
              <c:strCache>
                <c:ptCount val="2"/>
                <c:pt idx="0">
                  <c:v> Testing </c:v>
                </c:pt>
                <c:pt idx="1">
                  <c:v>Positive</c:v>
                </c:pt>
              </c:strCache>
            </c:strRef>
          </c:cat>
          <c:val>
            <c:numRef>
              <c:f>Sheet1!$C$5:$D$5</c:f>
              <c:numCache>
                <c:formatCode>0%</c:formatCode>
                <c:ptCount val="2"/>
                <c:pt idx="0">
                  <c:v>0.28999999999999998</c:v>
                </c:pt>
                <c:pt idx="1">
                  <c:v>0.39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76-4148-9C51-15A73E2E43C1}"/>
            </c:ext>
          </c:extLst>
        </c:ser>
        <c:ser>
          <c:idx val="2"/>
          <c:order val="2"/>
          <c:tx>
            <c:strRef>
              <c:f>Sheet1!$B$6</c:f>
              <c:strCache>
                <c:ptCount val="1"/>
                <c:pt idx="0">
                  <c:v>Private sector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Sheet1!$C$3:$D$3</c:f>
              <c:strCache>
                <c:ptCount val="2"/>
                <c:pt idx="0">
                  <c:v> Testing </c:v>
                </c:pt>
                <c:pt idx="1">
                  <c:v>Positive</c:v>
                </c:pt>
              </c:strCache>
            </c:strRef>
          </c:cat>
          <c:val>
            <c:numRef>
              <c:f>Sheet1!$C$6:$D$6</c:f>
              <c:numCache>
                <c:formatCode>0%</c:formatCode>
                <c:ptCount val="2"/>
                <c:pt idx="0">
                  <c:v>0.12</c:v>
                </c:pt>
                <c:pt idx="1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076-4148-9C51-15A73E2E43C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68188600"/>
        <c:axId val="568191480"/>
      </c:barChart>
      <c:catAx>
        <c:axId val="568188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8191480"/>
        <c:crosses val="autoZero"/>
        <c:auto val="1"/>
        <c:lblAlgn val="ctr"/>
        <c:lblOffset val="100"/>
        <c:noMultiLvlLbl val="0"/>
      </c:catAx>
      <c:valAx>
        <c:axId val="568191480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8188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rgbClr val="00B0F0"/>
      </a:solidFill>
      <a:round/>
    </a:ln>
    <a:effectLst/>
  </c:spPr>
  <c:txPr>
    <a:bodyPr/>
    <a:lstStyle/>
    <a:p>
      <a:pPr>
        <a:defRPr sz="2000">
          <a:solidFill>
            <a:schemeClr val="tx1"/>
          </a:solidFill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Budget absorption by Cost Grouping (2018-2020)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'Sheet1 (2)'!$P$1</c:f>
              <c:strCache>
                <c:ptCount val="1"/>
                <c:pt idx="0">
                  <c:v>Burn rate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accent4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'Sheet1 (2)'!$J$2:$J$13</c:f>
              <c:strCache>
                <c:ptCount val="12"/>
                <c:pt idx="0">
                  <c:v>1.0 HR</c:v>
                </c:pt>
                <c:pt idx="1">
                  <c:v>2.0 TRC</c:v>
                </c:pt>
                <c:pt idx="2">
                  <c:v>3.0 EPS</c:v>
                </c:pt>
                <c:pt idx="3">
                  <c:v>4.0 HPPP</c:v>
                </c:pt>
                <c:pt idx="4">
                  <c:v>5.0 HPNP</c:v>
                </c:pt>
                <c:pt idx="5">
                  <c:v>6.0 HPE</c:v>
                </c:pt>
                <c:pt idx="6">
                  <c:v>7.0 PSM</c:v>
                </c:pt>
                <c:pt idx="7">
                  <c:v>8.0 INF</c:v>
                </c:pt>
                <c:pt idx="8">
                  <c:v>9.0 NHP</c:v>
                </c:pt>
                <c:pt idx="9">
                  <c:v>10.0 CMP</c:v>
                </c:pt>
                <c:pt idx="10">
                  <c:v>11.0 Overhead</c:v>
                </c:pt>
                <c:pt idx="11">
                  <c:v>Grand Total</c:v>
                </c:pt>
              </c:strCache>
            </c:strRef>
          </c:cat>
          <c:val>
            <c:numRef>
              <c:f>'Sheet1 (2)'!$P$2:$P$13</c:f>
              <c:numCache>
                <c:formatCode>0%</c:formatCode>
                <c:ptCount val="12"/>
                <c:pt idx="0">
                  <c:v>0.98359085761065934</c:v>
                </c:pt>
                <c:pt idx="1">
                  <c:v>0.97494928668346881</c:v>
                </c:pt>
                <c:pt idx="2">
                  <c:v>0.99683239317378103</c:v>
                </c:pt>
                <c:pt idx="3">
                  <c:v>0.92815354427837171</c:v>
                </c:pt>
                <c:pt idx="4">
                  <c:v>1.0041787712055892</c:v>
                </c:pt>
                <c:pt idx="5">
                  <c:v>1.195624071392634</c:v>
                </c:pt>
                <c:pt idx="6">
                  <c:v>0.95107693028977669</c:v>
                </c:pt>
                <c:pt idx="7">
                  <c:v>1</c:v>
                </c:pt>
                <c:pt idx="8">
                  <c:v>1.0312518915960283</c:v>
                </c:pt>
                <c:pt idx="9">
                  <c:v>0.99115113015676892</c:v>
                </c:pt>
                <c:pt idx="10">
                  <c:v>0.96584571166044686</c:v>
                </c:pt>
                <c:pt idx="11">
                  <c:v>0.98540506630093294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C5-4F7E-90B4-E683F670FE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97313824"/>
        <c:axId val="1997314240"/>
      </c:barChart>
      <c:catAx>
        <c:axId val="1997313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6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7314240"/>
        <c:crosses val="autoZero"/>
        <c:auto val="1"/>
        <c:lblAlgn val="ctr"/>
        <c:lblOffset val="100"/>
        <c:noMultiLvlLbl val="0"/>
      </c:catAx>
      <c:valAx>
        <c:axId val="1997314240"/>
        <c:scaling>
          <c:orientation val="minMax"/>
          <c:max val="1.3"/>
          <c:min val="0.30000000000000004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7313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12700" cap="flat" cmpd="sng" algn="ctr">
      <a:solidFill>
        <a:schemeClr val="accent1"/>
      </a:solidFill>
      <a:prstDash val="solid"/>
      <a:miter lim="800000"/>
    </a:ln>
    <a:effectLst/>
  </c:spPr>
  <c:txPr>
    <a:bodyPr/>
    <a:lstStyle/>
    <a:p>
      <a:pPr>
        <a:defRPr sz="1600"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Budget absorption by Implementers (2018-2020)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'Sheet1 (2)'!$P$16</c:f>
              <c:strCache>
                <c:ptCount val="1"/>
                <c:pt idx="0">
                  <c:v>Burn rate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accent4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'Sheet1 (2)'!$J$17:$J$23</c:f>
              <c:strCache>
                <c:ptCount val="7"/>
                <c:pt idx="0">
                  <c:v>CMPE</c:v>
                </c:pt>
                <c:pt idx="1">
                  <c:v>HPA</c:v>
                </c:pt>
                <c:pt idx="2">
                  <c:v>CHias</c:v>
                </c:pt>
                <c:pt idx="3">
                  <c:v>PEDA</c:v>
                </c:pt>
                <c:pt idx="4">
                  <c:v>PMU-MOH</c:v>
                </c:pt>
                <c:pt idx="5">
                  <c:v>WHO</c:v>
                </c:pt>
                <c:pt idx="6">
                  <c:v>Grand Total</c:v>
                </c:pt>
              </c:strCache>
            </c:strRef>
          </c:cat>
          <c:val>
            <c:numRef>
              <c:f>'Sheet1 (2)'!$P$17:$P$23</c:f>
              <c:numCache>
                <c:formatCode>0%</c:formatCode>
                <c:ptCount val="7"/>
                <c:pt idx="0">
                  <c:v>0.98751134405490637</c:v>
                </c:pt>
                <c:pt idx="1">
                  <c:v>0.97365234111788579</c:v>
                </c:pt>
                <c:pt idx="2">
                  <c:v>0.99002377538681474</c:v>
                </c:pt>
                <c:pt idx="3">
                  <c:v>0.98772290320710865</c:v>
                </c:pt>
                <c:pt idx="4">
                  <c:v>0.94803175683531637</c:v>
                </c:pt>
                <c:pt idx="5">
                  <c:v>0.99436548088816801</c:v>
                </c:pt>
                <c:pt idx="6">
                  <c:v>0.98540506630093294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2A-44ED-B4F1-ADD8F959CA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8695824"/>
        <c:axId val="48696240"/>
      </c:barChart>
      <c:catAx>
        <c:axId val="48695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696240"/>
        <c:crosses val="autoZero"/>
        <c:auto val="1"/>
        <c:lblAlgn val="ctr"/>
        <c:lblOffset val="100"/>
        <c:noMultiLvlLbl val="0"/>
      </c:catAx>
      <c:valAx>
        <c:axId val="48696240"/>
        <c:scaling>
          <c:orientation val="minMax"/>
          <c:min val="0.30000000000000004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8695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12700" cap="flat" cmpd="sng" algn="ctr">
      <a:solidFill>
        <a:schemeClr val="accent1"/>
      </a:solidFill>
      <a:prstDash val="solid"/>
      <a:miter lim="800000"/>
    </a:ln>
    <a:effectLst/>
  </c:spPr>
  <c:txPr>
    <a:bodyPr/>
    <a:lstStyle/>
    <a:p>
      <a:pPr>
        <a:defRPr sz="1600"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'Impact outcome'!$C$2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B0F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'Impact outcome'!$B$3:$B$4</c:f>
              <c:strCache>
                <c:ptCount val="2"/>
                <c:pt idx="0">
                  <c:v>Annual Parasite Incidence</c:v>
                </c:pt>
                <c:pt idx="1">
                  <c:v>Malaria test positivity rate</c:v>
                </c:pt>
              </c:strCache>
            </c:strRef>
          </c:cat>
          <c:val>
            <c:numRef>
              <c:f>'Impact outcome'!$C$3:$C$4</c:f>
              <c:numCache>
                <c:formatCode>0.00</c:formatCode>
                <c:ptCount val="2"/>
                <c:pt idx="0" formatCode="General">
                  <c:v>1.1538999999999999</c:v>
                </c:pt>
                <c:pt idx="1">
                  <c:v>1.72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B2-41CF-91C1-49526388F0D5}"/>
            </c:ext>
          </c:extLst>
        </c:ser>
        <c:ser>
          <c:idx val="1"/>
          <c:order val="1"/>
          <c:tx>
            <c:strRef>
              <c:f>'Impact outcome'!$D$2</c:f>
              <c:strCache>
                <c:ptCount val="1"/>
                <c:pt idx="0">
                  <c:v>Result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accent4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'Impact outcome'!$B$3:$B$4</c:f>
              <c:strCache>
                <c:ptCount val="2"/>
                <c:pt idx="0">
                  <c:v>Annual Parasite Incidence</c:v>
                </c:pt>
                <c:pt idx="1">
                  <c:v>Malaria test positivity rate</c:v>
                </c:pt>
              </c:strCache>
            </c:strRef>
          </c:cat>
          <c:val>
            <c:numRef>
              <c:f>'Impact outcome'!$D$3:$D$4</c:f>
              <c:numCache>
                <c:formatCode>0.00</c:formatCode>
                <c:ptCount val="2"/>
                <c:pt idx="0" formatCode="General">
                  <c:v>0.48809999999999998</c:v>
                </c:pt>
                <c:pt idx="1">
                  <c:v>0.61119999999999997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B2-41CF-91C1-49526388F0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20409343"/>
        <c:axId val="1318004655"/>
      </c:barChart>
      <c:catAx>
        <c:axId val="13204093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8004655"/>
        <c:crosses val="autoZero"/>
        <c:auto val="1"/>
        <c:lblAlgn val="ctr"/>
        <c:lblOffset val="100"/>
        <c:noMultiLvlLbl val="0"/>
      </c:catAx>
      <c:valAx>
        <c:axId val="13180046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04093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5"/>
      </a:solidFill>
      <a:prstDash val="solid"/>
      <a:miter lim="800000"/>
    </a:ln>
    <a:effectLst/>
  </c:spPr>
  <c:txPr>
    <a:bodyPr/>
    <a:lstStyle/>
    <a:p>
      <a:pPr>
        <a:defRPr sz="1800"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'Impact outcome'!$C$2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B0F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'Impact outcome'!$B$5:$B$6</c:f>
              <c:strCache>
                <c:ptCount val="2"/>
                <c:pt idx="0">
                  <c:v># active foci</c:v>
                </c:pt>
                <c:pt idx="1">
                  <c:v>Inpatient malaria deaths</c:v>
                </c:pt>
              </c:strCache>
            </c:strRef>
          </c:cat>
          <c:val>
            <c:numRef>
              <c:f>'Impact outcome'!$C$5:$C$6</c:f>
              <c:numCache>
                <c:formatCode>General</c:formatCode>
                <c:ptCount val="2"/>
                <c:pt idx="0">
                  <c:v>4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8B-4F39-8B15-115111E061B3}"/>
            </c:ext>
          </c:extLst>
        </c:ser>
        <c:ser>
          <c:idx val="1"/>
          <c:order val="1"/>
          <c:tx>
            <c:strRef>
              <c:f>'Impact outcome'!$D$2</c:f>
              <c:strCache>
                <c:ptCount val="1"/>
                <c:pt idx="0">
                  <c:v>Result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accent4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'Impact outcome'!$B$5:$B$6</c:f>
              <c:strCache>
                <c:ptCount val="2"/>
                <c:pt idx="0">
                  <c:v># active foci</c:v>
                </c:pt>
                <c:pt idx="1">
                  <c:v>Inpatient malaria deaths</c:v>
                </c:pt>
              </c:strCache>
            </c:strRef>
          </c:cat>
          <c:val>
            <c:numRef>
              <c:f>'Impact outcome'!$D$5:$D$6</c:f>
              <c:numCache>
                <c:formatCode>General</c:formatCode>
                <c:ptCount val="2"/>
                <c:pt idx="0">
                  <c:v>27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8B-4F39-8B15-115111E061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65039215"/>
        <c:axId val="1317989263"/>
      </c:barChart>
      <c:catAx>
        <c:axId val="12650392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7989263"/>
        <c:crosses val="autoZero"/>
        <c:auto val="1"/>
        <c:lblAlgn val="ctr"/>
        <c:lblOffset val="100"/>
        <c:noMultiLvlLbl val="0"/>
      </c:catAx>
      <c:valAx>
        <c:axId val="131798926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50392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5"/>
      </a:solidFill>
      <a:prstDash val="solid"/>
      <a:miter lim="800000"/>
    </a:ln>
    <a:effectLst/>
  </c:spPr>
  <c:txPr>
    <a:bodyPr/>
    <a:lstStyle/>
    <a:p>
      <a:pPr>
        <a:defRPr sz="1800">
          <a:solidFill>
            <a:sysClr val="windowText" lastClr="000000"/>
          </a:solidFill>
          <a:latin typeface="+mn-lt"/>
          <a:ea typeface="+mn-ea"/>
          <a:cs typeface="+mn-cs"/>
        </a:defRPr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'Impact outcome'!$C$8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B0F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'Impact outcome'!$B$9:$B$11</c:f>
              <c:strCache>
                <c:ptCount val="3"/>
                <c:pt idx="0">
                  <c:v>% of population that slept under ITN previous night</c:v>
                </c:pt>
                <c:pt idx="1">
                  <c:v>% of HH with 1 ITN/2 people</c:v>
                </c:pt>
                <c:pt idx="2">
                  <c:v>% of existing ITN used previous night</c:v>
                </c:pt>
              </c:strCache>
            </c:strRef>
          </c:cat>
          <c:val>
            <c:numRef>
              <c:f>'Impact outcome'!$C$9:$C$11</c:f>
              <c:numCache>
                <c:formatCode>0%</c:formatCode>
                <c:ptCount val="3"/>
                <c:pt idx="0">
                  <c:v>0.9</c:v>
                </c:pt>
                <c:pt idx="1">
                  <c:v>1</c:v>
                </c:pt>
                <c:pt idx="2">
                  <c:v>0.95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484-42A0-AAB2-19C58169EC22}"/>
            </c:ext>
          </c:extLst>
        </c:ser>
        <c:ser>
          <c:idx val="1"/>
          <c:order val="1"/>
          <c:tx>
            <c:strRef>
              <c:f>'Impact outcome'!$D$8</c:f>
              <c:strCache>
                <c:ptCount val="1"/>
                <c:pt idx="0">
                  <c:v>Result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accent4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'Impact outcome'!$B$9:$B$11</c:f>
              <c:strCache>
                <c:ptCount val="3"/>
                <c:pt idx="0">
                  <c:v>% of population that slept under ITN previous night</c:v>
                </c:pt>
                <c:pt idx="1">
                  <c:v>% of HH with 1 ITN/2 people</c:v>
                </c:pt>
                <c:pt idx="2">
                  <c:v>% of existing ITN used previous night</c:v>
                </c:pt>
              </c:strCache>
            </c:strRef>
          </c:cat>
          <c:val>
            <c:numRef>
              <c:f>'Impact outcome'!$D$9:$D$11</c:f>
              <c:numCache>
                <c:formatCode>0%</c:formatCode>
                <c:ptCount val="3"/>
                <c:pt idx="0">
                  <c:v>0.7</c:v>
                </c:pt>
                <c:pt idx="1">
                  <c:v>0.44</c:v>
                </c:pt>
                <c:pt idx="2">
                  <c:v>0.89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484-42A0-AAB2-19C58169EC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53266735"/>
        <c:axId val="1318002575"/>
      </c:barChart>
      <c:catAx>
        <c:axId val="16532667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8002575"/>
        <c:crosses val="autoZero"/>
        <c:auto val="1"/>
        <c:lblAlgn val="ctr"/>
        <c:lblOffset val="100"/>
        <c:noMultiLvlLbl val="0"/>
      </c:catAx>
      <c:valAx>
        <c:axId val="1318002575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32667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5"/>
      </a:solidFill>
      <a:prstDash val="solid"/>
      <a:miter lim="800000"/>
    </a:ln>
    <a:effectLst/>
  </c:spPr>
  <c:txPr>
    <a:bodyPr/>
    <a:lstStyle/>
    <a:p>
      <a:pPr>
        <a:defRPr sz="1600"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'Impact outcome'!$C$8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B0F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'Impact outcome'!$B$12:$B$13</c:f>
              <c:strCache>
                <c:ptCount val="2"/>
                <c:pt idx="0">
                  <c:v>% of MMP that used ITN last time they slept in transmission area</c:v>
                </c:pt>
                <c:pt idx="1">
                  <c:v>% of MMP with fever in past 3 months that accessed malaria testing</c:v>
                </c:pt>
              </c:strCache>
            </c:strRef>
          </c:cat>
          <c:val>
            <c:numRef>
              <c:f>'Impact outcome'!$C$12:$C$13</c:f>
              <c:numCache>
                <c:formatCode>0%</c:formatCode>
                <c:ptCount val="2"/>
                <c:pt idx="0">
                  <c:v>0.8</c:v>
                </c:pt>
                <c:pt idx="1">
                  <c:v>0.95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98-4E6B-A9A7-4F3C8B82F03F}"/>
            </c:ext>
          </c:extLst>
        </c:ser>
        <c:ser>
          <c:idx val="1"/>
          <c:order val="1"/>
          <c:tx>
            <c:strRef>
              <c:f>'Impact outcome'!$D$8</c:f>
              <c:strCache>
                <c:ptCount val="1"/>
                <c:pt idx="0">
                  <c:v>Result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accent4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'Impact outcome'!$B$12:$B$13</c:f>
              <c:strCache>
                <c:ptCount val="2"/>
                <c:pt idx="0">
                  <c:v>% of MMP that used ITN last time they slept in transmission area</c:v>
                </c:pt>
                <c:pt idx="1">
                  <c:v>% of MMP with fever in past 3 months that accessed malaria testing</c:v>
                </c:pt>
              </c:strCache>
            </c:strRef>
          </c:cat>
          <c:val>
            <c:numRef>
              <c:f>'Impact outcome'!$D$12:$D$13</c:f>
              <c:numCache>
                <c:formatCode>0%</c:formatCode>
                <c:ptCount val="2"/>
                <c:pt idx="0">
                  <c:v>0.91</c:v>
                </c:pt>
                <c:pt idx="1">
                  <c:v>0.81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98-4E6B-A9A7-4F3C8B82F0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59472095"/>
        <c:axId val="1318012143"/>
      </c:barChart>
      <c:catAx>
        <c:axId val="15594720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8012143"/>
        <c:crosses val="autoZero"/>
        <c:auto val="1"/>
        <c:lblAlgn val="ctr"/>
        <c:lblOffset val="100"/>
        <c:noMultiLvlLbl val="0"/>
      </c:catAx>
      <c:valAx>
        <c:axId val="1318012143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94720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5"/>
      </a:solidFill>
      <a:prstDash val="solid"/>
      <a:miter lim="800000"/>
    </a:ln>
    <a:effectLst/>
  </c:spPr>
  <c:txPr>
    <a:bodyPr/>
    <a:lstStyle/>
    <a:p>
      <a:pPr>
        <a:defRPr sz="1600"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'Impact outcome'!$C$8</c:f>
              <c:strCache>
                <c:ptCount val="1"/>
                <c:pt idx="0">
                  <c:v>Target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B0F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'Impact outcome'!$B$14</c:f>
              <c:strCache>
                <c:ptCount val="1"/>
                <c:pt idx="0">
                  <c:v>Annual Blood Examination Rate</c:v>
                </c:pt>
              </c:strCache>
            </c:strRef>
          </c:cat>
          <c:val>
            <c:numRef>
              <c:f>'Impact outcome'!$C$14</c:f>
              <c:numCache>
                <c:formatCode>0.0%</c:formatCode>
                <c:ptCount val="1"/>
                <c:pt idx="0">
                  <c:v>0.128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B3-49E6-BC7E-C55F6AC92E9A}"/>
            </c:ext>
          </c:extLst>
        </c:ser>
        <c:ser>
          <c:idx val="1"/>
          <c:order val="1"/>
          <c:tx>
            <c:strRef>
              <c:f>'Impact outcome'!$D$8</c:f>
              <c:strCache>
                <c:ptCount val="1"/>
                <c:pt idx="0">
                  <c:v>Result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accent4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'Impact outcome'!$B$14</c:f>
              <c:strCache>
                <c:ptCount val="1"/>
                <c:pt idx="0">
                  <c:v>Annual Blood Examination Rate</c:v>
                </c:pt>
              </c:strCache>
            </c:strRef>
          </c:cat>
          <c:val>
            <c:numRef>
              <c:f>'Impact outcome'!$D$14</c:f>
              <c:numCache>
                <c:formatCode>0.0%</c:formatCode>
                <c:ptCount val="1"/>
                <c:pt idx="0">
                  <c:v>0.19500000000000001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B3-49E6-BC7E-C55F6AC92E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59472095"/>
        <c:axId val="1318012143"/>
      </c:barChart>
      <c:catAx>
        <c:axId val="15594720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8012143"/>
        <c:crosses val="autoZero"/>
        <c:auto val="1"/>
        <c:lblAlgn val="ctr"/>
        <c:lblOffset val="100"/>
        <c:noMultiLvlLbl val="0"/>
      </c:catAx>
      <c:valAx>
        <c:axId val="1318012143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94720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5"/>
      </a:solidFill>
      <a:prstDash val="solid"/>
      <a:miter lim="800000"/>
    </a:ln>
    <a:effectLst/>
  </c:spPr>
  <c:txPr>
    <a:bodyPr/>
    <a:lstStyle/>
    <a:p>
      <a:pPr>
        <a:defRPr sz="1800"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Coverage!$E$2</c:f>
              <c:strCache>
                <c:ptCount val="1"/>
                <c:pt idx="0">
                  <c:v>Achievement %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accent4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Coverage!$B$3:$B$6</c:f>
              <c:strCache>
                <c:ptCount val="4"/>
                <c:pt idx="0">
                  <c:v># LLINs distributed for continuous distribution</c:v>
                </c:pt>
                <c:pt idx="1">
                  <c:v># Tested in public sector</c:v>
                </c:pt>
                <c:pt idx="2">
                  <c:v># Tested in community</c:v>
                </c:pt>
                <c:pt idx="3">
                  <c:v># Tested in private sector</c:v>
                </c:pt>
              </c:strCache>
            </c:strRef>
          </c:cat>
          <c:val>
            <c:numRef>
              <c:f>Coverage!$E$3:$E$6</c:f>
              <c:numCache>
                <c:formatCode>0%</c:formatCode>
                <c:ptCount val="4"/>
                <c:pt idx="0">
                  <c:v>0.83567963635130094</c:v>
                </c:pt>
                <c:pt idx="1">
                  <c:v>1.0456889867742407</c:v>
                </c:pt>
                <c:pt idx="2">
                  <c:v>1.2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31-40E7-8B2E-EC2DF3C3D8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56659887"/>
        <c:axId val="1259400351"/>
      </c:barChart>
      <c:catAx>
        <c:axId val="15566598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59400351"/>
        <c:crosses val="autoZero"/>
        <c:auto val="1"/>
        <c:lblAlgn val="ctr"/>
        <c:lblOffset val="100"/>
        <c:noMultiLvlLbl val="0"/>
      </c:catAx>
      <c:valAx>
        <c:axId val="1259400351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566598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12700" cap="flat" cmpd="sng" algn="ctr">
      <a:solidFill>
        <a:schemeClr val="accent5"/>
      </a:solidFill>
      <a:prstDash val="solid"/>
      <a:miter lim="800000"/>
    </a:ln>
    <a:effectLst/>
  </c:spPr>
  <c:txPr>
    <a:bodyPr/>
    <a:lstStyle/>
    <a:p>
      <a:pPr>
        <a:defRPr sz="1800"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22D1A-F22A-4981-949A-24ADBDA9238A}" type="datetimeFigureOut">
              <a:rPr lang="en-US" smtClean="0"/>
              <a:t>4/6/2021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B4CAA-5A36-4FAE-A8F9-88AECD2BD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038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Desk reviews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F2CB1E-3AC1-4788-AF5A-7DBA0131C8F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5536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4CAA-5A36-4FAE-A8F9-88AECD2BDB9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7485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4CAA-5A36-4FAE-A8F9-88AECD2BDB9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445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4CAA-5A36-4FAE-A8F9-88AECD2BDB9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7305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4CAA-5A36-4FAE-A8F9-88AECD2BDB9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5572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4CAA-5A36-4FAE-A8F9-88AECD2BDB9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0765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4CAA-5A36-4FAE-A8F9-88AECD2BDB9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837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4CAA-5A36-4FAE-A8F9-88AECD2BDB9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512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4CAA-5A36-4FAE-A8F9-88AECD2BDB9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552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4CAA-5A36-4FAE-A8F9-88AECD2BDB9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48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4CAA-5A36-4FAE-A8F9-88AECD2BDB9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34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4CAA-5A36-4FAE-A8F9-88AECD2BDB9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1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4CAA-5A36-4FAE-A8F9-88AECD2BDB9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95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4CAA-5A36-4FAE-A8F9-88AECD2BDB9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780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4CAA-5A36-4FAE-A8F9-88AECD2BDB9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161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011366"/>
            <a:ext cx="6400800" cy="484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716481" y="3878560"/>
            <a:ext cx="3744000" cy="93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22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7716481" y="2857483"/>
            <a:ext cx="3744000" cy="935355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2800" b="1" cap="none" baseline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45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ation slide_ES&amp;F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2" y="2387603"/>
            <a:ext cx="2385484" cy="17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759500" y="4292858"/>
            <a:ext cx="6480000" cy="838800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8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759500" y="1599646"/>
            <a:ext cx="6480000" cy="2577600"/>
          </a:xfrm>
        </p:spPr>
        <p:txBody>
          <a:bodyPr anchor="b">
            <a:noAutofit/>
          </a:bodyPr>
          <a:lstStyle>
            <a:lvl1pPr marL="0" indent="0">
              <a:lnSpc>
                <a:spcPct val="120000"/>
              </a:lnSpc>
              <a:buNone/>
              <a:defRPr sz="2400" b="1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63084" y="85725"/>
            <a:ext cx="10276416" cy="209550"/>
          </a:xfrm>
        </p:spPr>
        <p:txBody>
          <a:bodyPr/>
          <a:lstStyle>
            <a:lvl1pPr marL="0" indent="0">
              <a:buNone/>
              <a:defRPr sz="11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4237612C-60FE-414F-B55B-99C06A18D7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713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9100" y="3009900"/>
            <a:ext cx="4464000" cy="2177562"/>
          </a:xfrm>
        </p:spPr>
        <p:txBody>
          <a:bodyPr anchor="t"/>
          <a:lstStyle>
            <a:lvl1pPr>
              <a:lnSpc>
                <a:spcPct val="120000"/>
              </a:lnSpc>
              <a:defRPr sz="2800" cap="none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769100" y="1723292"/>
            <a:ext cx="4464000" cy="1153258"/>
          </a:xfrm>
        </p:spPr>
        <p:txBody>
          <a:bodyPr anchor="b">
            <a:noAutofit/>
          </a:bodyPr>
          <a:lstStyle>
            <a:lvl1pPr marL="0" indent="0">
              <a:lnSpc>
                <a:spcPct val="120000"/>
              </a:lnSpc>
              <a:buNone/>
              <a:defRPr sz="2400" baseline="0">
                <a:solidFill>
                  <a:srgbClr val="009EDE"/>
                </a:solidFill>
              </a:defRPr>
            </a:lvl1pPr>
            <a:lvl2pPr marL="268287" indent="0">
              <a:buNone/>
              <a:defRPr/>
            </a:lvl2pPr>
            <a:lvl3pPr marL="577850" indent="0"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3169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68" y="3933825"/>
            <a:ext cx="4167717" cy="230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Picture Placeholder 26"/>
          <p:cNvSpPr>
            <a:spLocks noGrp="1"/>
          </p:cNvSpPr>
          <p:nvPr>
            <p:ph type="pic" sz="quarter" idx="17"/>
          </p:nvPr>
        </p:nvSpPr>
        <p:spPr>
          <a:xfrm>
            <a:off x="960965" y="1266825"/>
            <a:ext cx="3993600" cy="2877488"/>
          </a:xfrm>
          <a:custGeom>
            <a:avLst/>
            <a:gdLst>
              <a:gd name="connsiteX0" fmla="*/ 0 w 2998800"/>
              <a:gd name="connsiteY0" fmla="*/ 0 h 2865600"/>
              <a:gd name="connsiteX1" fmla="*/ 499800 w 2998800"/>
              <a:gd name="connsiteY1" fmla="*/ 0 h 2865600"/>
              <a:gd name="connsiteX2" fmla="*/ 499800 w 2998800"/>
              <a:gd name="connsiteY2" fmla="*/ 0 h 2865600"/>
              <a:gd name="connsiteX3" fmla="*/ 1249500 w 2998800"/>
              <a:gd name="connsiteY3" fmla="*/ 0 h 2865600"/>
              <a:gd name="connsiteX4" fmla="*/ 2998800 w 2998800"/>
              <a:gd name="connsiteY4" fmla="*/ 0 h 2865600"/>
              <a:gd name="connsiteX5" fmla="*/ 2998800 w 2998800"/>
              <a:gd name="connsiteY5" fmla="*/ 1671600 h 2865600"/>
              <a:gd name="connsiteX6" fmla="*/ 2998800 w 2998800"/>
              <a:gd name="connsiteY6" fmla="*/ 1671600 h 2865600"/>
              <a:gd name="connsiteX7" fmla="*/ 2998800 w 2998800"/>
              <a:gd name="connsiteY7" fmla="*/ 2388000 h 2865600"/>
              <a:gd name="connsiteX8" fmla="*/ 2998800 w 2998800"/>
              <a:gd name="connsiteY8" fmla="*/ 2865600 h 2865600"/>
              <a:gd name="connsiteX9" fmla="*/ 1249500 w 2998800"/>
              <a:gd name="connsiteY9" fmla="*/ 2865600 h 2865600"/>
              <a:gd name="connsiteX10" fmla="*/ 874660 w 2998800"/>
              <a:gd name="connsiteY10" fmla="*/ 3223800 h 2865600"/>
              <a:gd name="connsiteX11" fmla="*/ 499800 w 2998800"/>
              <a:gd name="connsiteY11" fmla="*/ 2865600 h 2865600"/>
              <a:gd name="connsiteX12" fmla="*/ 0 w 2998800"/>
              <a:gd name="connsiteY12" fmla="*/ 2865600 h 2865600"/>
              <a:gd name="connsiteX13" fmla="*/ 0 w 2998800"/>
              <a:gd name="connsiteY13" fmla="*/ 2388000 h 2865600"/>
              <a:gd name="connsiteX14" fmla="*/ 0 w 2998800"/>
              <a:gd name="connsiteY14" fmla="*/ 1671600 h 2865600"/>
              <a:gd name="connsiteX15" fmla="*/ 0 w 2998800"/>
              <a:gd name="connsiteY15" fmla="*/ 1671600 h 2865600"/>
              <a:gd name="connsiteX16" fmla="*/ 0 w 2998800"/>
              <a:gd name="connsiteY16" fmla="*/ 0 h 2865600"/>
              <a:gd name="connsiteX0" fmla="*/ 0 w 2998800"/>
              <a:gd name="connsiteY0" fmla="*/ 0 h 3223800"/>
              <a:gd name="connsiteX1" fmla="*/ 499800 w 2998800"/>
              <a:gd name="connsiteY1" fmla="*/ 0 h 3223800"/>
              <a:gd name="connsiteX2" fmla="*/ 499800 w 2998800"/>
              <a:gd name="connsiteY2" fmla="*/ 0 h 3223800"/>
              <a:gd name="connsiteX3" fmla="*/ 1249500 w 2998800"/>
              <a:gd name="connsiteY3" fmla="*/ 0 h 3223800"/>
              <a:gd name="connsiteX4" fmla="*/ 2998800 w 2998800"/>
              <a:gd name="connsiteY4" fmla="*/ 0 h 3223800"/>
              <a:gd name="connsiteX5" fmla="*/ 2998800 w 2998800"/>
              <a:gd name="connsiteY5" fmla="*/ 1671600 h 3223800"/>
              <a:gd name="connsiteX6" fmla="*/ 2998800 w 2998800"/>
              <a:gd name="connsiteY6" fmla="*/ 1671600 h 3223800"/>
              <a:gd name="connsiteX7" fmla="*/ 2998800 w 2998800"/>
              <a:gd name="connsiteY7" fmla="*/ 2388000 h 3223800"/>
              <a:gd name="connsiteX8" fmla="*/ 2998800 w 2998800"/>
              <a:gd name="connsiteY8" fmla="*/ 2865600 h 3223800"/>
              <a:gd name="connsiteX9" fmla="*/ 1249500 w 2998800"/>
              <a:gd name="connsiteY9" fmla="*/ 2865600 h 3223800"/>
              <a:gd name="connsiteX10" fmla="*/ 874660 w 2998800"/>
              <a:gd name="connsiteY10" fmla="*/ 3223800 h 3223800"/>
              <a:gd name="connsiteX11" fmla="*/ 122610 w 2998800"/>
              <a:gd name="connsiteY11" fmla="*/ 2743680 h 3223800"/>
              <a:gd name="connsiteX12" fmla="*/ 0 w 2998800"/>
              <a:gd name="connsiteY12" fmla="*/ 2865600 h 3223800"/>
              <a:gd name="connsiteX13" fmla="*/ 0 w 2998800"/>
              <a:gd name="connsiteY13" fmla="*/ 2388000 h 3223800"/>
              <a:gd name="connsiteX14" fmla="*/ 0 w 2998800"/>
              <a:gd name="connsiteY14" fmla="*/ 1671600 h 3223800"/>
              <a:gd name="connsiteX15" fmla="*/ 0 w 2998800"/>
              <a:gd name="connsiteY15" fmla="*/ 1671600 h 3223800"/>
              <a:gd name="connsiteX16" fmla="*/ 0 w 2998800"/>
              <a:gd name="connsiteY16" fmla="*/ 0 h 3223800"/>
              <a:gd name="connsiteX0" fmla="*/ 0 w 2998800"/>
              <a:gd name="connsiteY0" fmla="*/ 0 h 2865600"/>
              <a:gd name="connsiteX1" fmla="*/ 499800 w 2998800"/>
              <a:gd name="connsiteY1" fmla="*/ 0 h 2865600"/>
              <a:gd name="connsiteX2" fmla="*/ 499800 w 2998800"/>
              <a:gd name="connsiteY2" fmla="*/ 0 h 2865600"/>
              <a:gd name="connsiteX3" fmla="*/ 1249500 w 2998800"/>
              <a:gd name="connsiteY3" fmla="*/ 0 h 2865600"/>
              <a:gd name="connsiteX4" fmla="*/ 2998800 w 2998800"/>
              <a:gd name="connsiteY4" fmla="*/ 0 h 2865600"/>
              <a:gd name="connsiteX5" fmla="*/ 2998800 w 2998800"/>
              <a:gd name="connsiteY5" fmla="*/ 1671600 h 2865600"/>
              <a:gd name="connsiteX6" fmla="*/ 2998800 w 2998800"/>
              <a:gd name="connsiteY6" fmla="*/ 1671600 h 2865600"/>
              <a:gd name="connsiteX7" fmla="*/ 2998800 w 2998800"/>
              <a:gd name="connsiteY7" fmla="*/ 2388000 h 2865600"/>
              <a:gd name="connsiteX8" fmla="*/ 2998800 w 2998800"/>
              <a:gd name="connsiteY8" fmla="*/ 2865600 h 2865600"/>
              <a:gd name="connsiteX9" fmla="*/ 1249500 w 2998800"/>
              <a:gd name="connsiteY9" fmla="*/ 2865600 h 2865600"/>
              <a:gd name="connsiteX10" fmla="*/ 251662 w 2998800"/>
              <a:gd name="connsiteY10" fmla="*/ 2864572 h 2865600"/>
              <a:gd name="connsiteX11" fmla="*/ 122610 w 2998800"/>
              <a:gd name="connsiteY11" fmla="*/ 2743680 h 2865600"/>
              <a:gd name="connsiteX12" fmla="*/ 0 w 2998800"/>
              <a:gd name="connsiteY12" fmla="*/ 2865600 h 2865600"/>
              <a:gd name="connsiteX13" fmla="*/ 0 w 2998800"/>
              <a:gd name="connsiteY13" fmla="*/ 2388000 h 2865600"/>
              <a:gd name="connsiteX14" fmla="*/ 0 w 2998800"/>
              <a:gd name="connsiteY14" fmla="*/ 1671600 h 2865600"/>
              <a:gd name="connsiteX15" fmla="*/ 0 w 2998800"/>
              <a:gd name="connsiteY15" fmla="*/ 1671600 h 2865600"/>
              <a:gd name="connsiteX16" fmla="*/ 0 w 2998800"/>
              <a:gd name="connsiteY16" fmla="*/ 0 h 2865600"/>
              <a:gd name="connsiteX0" fmla="*/ 0 w 2998800"/>
              <a:gd name="connsiteY0" fmla="*/ 0 h 2865600"/>
              <a:gd name="connsiteX1" fmla="*/ 499800 w 2998800"/>
              <a:gd name="connsiteY1" fmla="*/ 0 h 2865600"/>
              <a:gd name="connsiteX2" fmla="*/ 499800 w 2998800"/>
              <a:gd name="connsiteY2" fmla="*/ 0 h 2865600"/>
              <a:gd name="connsiteX3" fmla="*/ 1249500 w 2998800"/>
              <a:gd name="connsiteY3" fmla="*/ 0 h 2865600"/>
              <a:gd name="connsiteX4" fmla="*/ 2998800 w 2998800"/>
              <a:gd name="connsiteY4" fmla="*/ 0 h 2865600"/>
              <a:gd name="connsiteX5" fmla="*/ 2998800 w 2998800"/>
              <a:gd name="connsiteY5" fmla="*/ 1671600 h 2865600"/>
              <a:gd name="connsiteX6" fmla="*/ 2998800 w 2998800"/>
              <a:gd name="connsiteY6" fmla="*/ 1671600 h 2865600"/>
              <a:gd name="connsiteX7" fmla="*/ 2998800 w 2998800"/>
              <a:gd name="connsiteY7" fmla="*/ 2388000 h 2865600"/>
              <a:gd name="connsiteX8" fmla="*/ 2998800 w 2998800"/>
              <a:gd name="connsiteY8" fmla="*/ 2865600 h 2865600"/>
              <a:gd name="connsiteX9" fmla="*/ 1249500 w 2998800"/>
              <a:gd name="connsiteY9" fmla="*/ 2865600 h 2865600"/>
              <a:gd name="connsiteX10" fmla="*/ 251662 w 2998800"/>
              <a:gd name="connsiteY10" fmla="*/ 2864572 h 2865600"/>
              <a:gd name="connsiteX11" fmla="*/ 130147 w 2998800"/>
              <a:gd name="connsiteY11" fmla="*/ 2743680 h 2865600"/>
              <a:gd name="connsiteX12" fmla="*/ 0 w 2998800"/>
              <a:gd name="connsiteY12" fmla="*/ 2865600 h 2865600"/>
              <a:gd name="connsiteX13" fmla="*/ 0 w 2998800"/>
              <a:gd name="connsiteY13" fmla="*/ 2388000 h 2865600"/>
              <a:gd name="connsiteX14" fmla="*/ 0 w 2998800"/>
              <a:gd name="connsiteY14" fmla="*/ 1671600 h 2865600"/>
              <a:gd name="connsiteX15" fmla="*/ 0 w 2998800"/>
              <a:gd name="connsiteY15" fmla="*/ 1671600 h 2865600"/>
              <a:gd name="connsiteX16" fmla="*/ 0 w 2998800"/>
              <a:gd name="connsiteY16" fmla="*/ 0 h 2865600"/>
              <a:gd name="connsiteX0" fmla="*/ 0 w 2998800"/>
              <a:gd name="connsiteY0" fmla="*/ 0 h 2877132"/>
              <a:gd name="connsiteX1" fmla="*/ 499800 w 2998800"/>
              <a:gd name="connsiteY1" fmla="*/ 0 h 2877132"/>
              <a:gd name="connsiteX2" fmla="*/ 499800 w 2998800"/>
              <a:gd name="connsiteY2" fmla="*/ 0 h 2877132"/>
              <a:gd name="connsiteX3" fmla="*/ 1249500 w 2998800"/>
              <a:gd name="connsiteY3" fmla="*/ 0 h 2877132"/>
              <a:gd name="connsiteX4" fmla="*/ 2998800 w 2998800"/>
              <a:gd name="connsiteY4" fmla="*/ 0 h 2877132"/>
              <a:gd name="connsiteX5" fmla="*/ 2998800 w 2998800"/>
              <a:gd name="connsiteY5" fmla="*/ 1671600 h 2877132"/>
              <a:gd name="connsiteX6" fmla="*/ 2998800 w 2998800"/>
              <a:gd name="connsiteY6" fmla="*/ 1671600 h 2877132"/>
              <a:gd name="connsiteX7" fmla="*/ 2998800 w 2998800"/>
              <a:gd name="connsiteY7" fmla="*/ 2388000 h 2877132"/>
              <a:gd name="connsiteX8" fmla="*/ 2998800 w 2998800"/>
              <a:gd name="connsiteY8" fmla="*/ 2865600 h 2877132"/>
              <a:gd name="connsiteX9" fmla="*/ 1249500 w 2998800"/>
              <a:gd name="connsiteY9" fmla="*/ 2865600 h 2877132"/>
              <a:gd name="connsiteX10" fmla="*/ 251662 w 2998800"/>
              <a:gd name="connsiteY10" fmla="*/ 2877132 h 2877132"/>
              <a:gd name="connsiteX11" fmla="*/ 130147 w 2998800"/>
              <a:gd name="connsiteY11" fmla="*/ 2743680 h 2877132"/>
              <a:gd name="connsiteX12" fmla="*/ 0 w 2998800"/>
              <a:gd name="connsiteY12" fmla="*/ 2865600 h 2877132"/>
              <a:gd name="connsiteX13" fmla="*/ 0 w 2998800"/>
              <a:gd name="connsiteY13" fmla="*/ 2388000 h 2877132"/>
              <a:gd name="connsiteX14" fmla="*/ 0 w 2998800"/>
              <a:gd name="connsiteY14" fmla="*/ 1671600 h 2877132"/>
              <a:gd name="connsiteX15" fmla="*/ 0 w 2998800"/>
              <a:gd name="connsiteY15" fmla="*/ 1671600 h 2877132"/>
              <a:gd name="connsiteX16" fmla="*/ 0 w 2998800"/>
              <a:gd name="connsiteY16" fmla="*/ 0 h 2877132"/>
              <a:gd name="connsiteX0" fmla="*/ 0 w 2998800"/>
              <a:gd name="connsiteY0" fmla="*/ 0 h 2869596"/>
              <a:gd name="connsiteX1" fmla="*/ 499800 w 2998800"/>
              <a:gd name="connsiteY1" fmla="*/ 0 h 2869596"/>
              <a:gd name="connsiteX2" fmla="*/ 499800 w 2998800"/>
              <a:gd name="connsiteY2" fmla="*/ 0 h 2869596"/>
              <a:gd name="connsiteX3" fmla="*/ 1249500 w 2998800"/>
              <a:gd name="connsiteY3" fmla="*/ 0 h 2869596"/>
              <a:gd name="connsiteX4" fmla="*/ 2998800 w 2998800"/>
              <a:gd name="connsiteY4" fmla="*/ 0 h 2869596"/>
              <a:gd name="connsiteX5" fmla="*/ 2998800 w 2998800"/>
              <a:gd name="connsiteY5" fmla="*/ 1671600 h 2869596"/>
              <a:gd name="connsiteX6" fmla="*/ 2998800 w 2998800"/>
              <a:gd name="connsiteY6" fmla="*/ 1671600 h 2869596"/>
              <a:gd name="connsiteX7" fmla="*/ 2998800 w 2998800"/>
              <a:gd name="connsiteY7" fmla="*/ 2388000 h 2869596"/>
              <a:gd name="connsiteX8" fmla="*/ 2998800 w 2998800"/>
              <a:gd name="connsiteY8" fmla="*/ 2865600 h 2869596"/>
              <a:gd name="connsiteX9" fmla="*/ 1249500 w 2998800"/>
              <a:gd name="connsiteY9" fmla="*/ 2865600 h 2869596"/>
              <a:gd name="connsiteX10" fmla="*/ 254174 w 2998800"/>
              <a:gd name="connsiteY10" fmla="*/ 2869596 h 2869596"/>
              <a:gd name="connsiteX11" fmla="*/ 130147 w 2998800"/>
              <a:gd name="connsiteY11" fmla="*/ 2743680 h 2869596"/>
              <a:gd name="connsiteX12" fmla="*/ 0 w 2998800"/>
              <a:gd name="connsiteY12" fmla="*/ 2865600 h 2869596"/>
              <a:gd name="connsiteX13" fmla="*/ 0 w 2998800"/>
              <a:gd name="connsiteY13" fmla="*/ 2388000 h 2869596"/>
              <a:gd name="connsiteX14" fmla="*/ 0 w 2998800"/>
              <a:gd name="connsiteY14" fmla="*/ 1671600 h 2869596"/>
              <a:gd name="connsiteX15" fmla="*/ 0 w 2998800"/>
              <a:gd name="connsiteY15" fmla="*/ 1671600 h 2869596"/>
              <a:gd name="connsiteX16" fmla="*/ 0 w 2998800"/>
              <a:gd name="connsiteY16" fmla="*/ 0 h 2869596"/>
              <a:gd name="connsiteX0" fmla="*/ 0 w 2998800"/>
              <a:gd name="connsiteY0" fmla="*/ 0 h 2865600"/>
              <a:gd name="connsiteX1" fmla="*/ 499800 w 2998800"/>
              <a:gd name="connsiteY1" fmla="*/ 0 h 2865600"/>
              <a:gd name="connsiteX2" fmla="*/ 499800 w 2998800"/>
              <a:gd name="connsiteY2" fmla="*/ 0 h 2865600"/>
              <a:gd name="connsiteX3" fmla="*/ 1249500 w 2998800"/>
              <a:gd name="connsiteY3" fmla="*/ 0 h 2865600"/>
              <a:gd name="connsiteX4" fmla="*/ 2998800 w 2998800"/>
              <a:gd name="connsiteY4" fmla="*/ 0 h 2865600"/>
              <a:gd name="connsiteX5" fmla="*/ 2998800 w 2998800"/>
              <a:gd name="connsiteY5" fmla="*/ 1671600 h 2865600"/>
              <a:gd name="connsiteX6" fmla="*/ 2998800 w 2998800"/>
              <a:gd name="connsiteY6" fmla="*/ 1671600 h 2865600"/>
              <a:gd name="connsiteX7" fmla="*/ 2998800 w 2998800"/>
              <a:gd name="connsiteY7" fmla="*/ 2388000 h 2865600"/>
              <a:gd name="connsiteX8" fmla="*/ 2998800 w 2998800"/>
              <a:gd name="connsiteY8" fmla="*/ 2865600 h 2865600"/>
              <a:gd name="connsiteX9" fmla="*/ 1249500 w 2998800"/>
              <a:gd name="connsiteY9" fmla="*/ 2865600 h 2865600"/>
              <a:gd name="connsiteX10" fmla="*/ 261710 w 2998800"/>
              <a:gd name="connsiteY10" fmla="*/ 2864590 h 2865600"/>
              <a:gd name="connsiteX11" fmla="*/ 130147 w 2998800"/>
              <a:gd name="connsiteY11" fmla="*/ 2743680 h 2865600"/>
              <a:gd name="connsiteX12" fmla="*/ 0 w 2998800"/>
              <a:gd name="connsiteY12" fmla="*/ 2865600 h 2865600"/>
              <a:gd name="connsiteX13" fmla="*/ 0 w 2998800"/>
              <a:gd name="connsiteY13" fmla="*/ 2388000 h 2865600"/>
              <a:gd name="connsiteX14" fmla="*/ 0 w 2998800"/>
              <a:gd name="connsiteY14" fmla="*/ 1671600 h 2865600"/>
              <a:gd name="connsiteX15" fmla="*/ 0 w 2998800"/>
              <a:gd name="connsiteY15" fmla="*/ 1671600 h 2865600"/>
              <a:gd name="connsiteX16" fmla="*/ 0 w 2998800"/>
              <a:gd name="connsiteY16" fmla="*/ 0 h 2865600"/>
              <a:gd name="connsiteX0" fmla="*/ 0 w 2998800"/>
              <a:gd name="connsiteY0" fmla="*/ 0 h 2865600"/>
              <a:gd name="connsiteX1" fmla="*/ 499800 w 2998800"/>
              <a:gd name="connsiteY1" fmla="*/ 0 h 2865600"/>
              <a:gd name="connsiteX2" fmla="*/ 499800 w 2998800"/>
              <a:gd name="connsiteY2" fmla="*/ 0 h 2865600"/>
              <a:gd name="connsiteX3" fmla="*/ 1249500 w 2998800"/>
              <a:gd name="connsiteY3" fmla="*/ 0 h 2865600"/>
              <a:gd name="connsiteX4" fmla="*/ 2998800 w 2998800"/>
              <a:gd name="connsiteY4" fmla="*/ 0 h 2865600"/>
              <a:gd name="connsiteX5" fmla="*/ 2998800 w 2998800"/>
              <a:gd name="connsiteY5" fmla="*/ 1671600 h 2865600"/>
              <a:gd name="connsiteX6" fmla="*/ 2998800 w 2998800"/>
              <a:gd name="connsiteY6" fmla="*/ 1671600 h 2865600"/>
              <a:gd name="connsiteX7" fmla="*/ 2998800 w 2998800"/>
              <a:gd name="connsiteY7" fmla="*/ 2388000 h 2865600"/>
              <a:gd name="connsiteX8" fmla="*/ 2998800 w 2998800"/>
              <a:gd name="connsiteY8" fmla="*/ 2865600 h 2865600"/>
              <a:gd name="connsiteX9" fmla="*/ 1249500 w 2998800"/>
              <a:gd name="connsiteY9" fmla="*/ 2865600 h 2865600"/>
              <a:gd name="connsiteX10" fmla="*/ 261710 w 2998800"/>
              <a:gd name="connsiteY10" fmla="*/ 2864590 h 2865600"/>
              <a:gd name="connsiteX11" fmla="*/ 130147 w 2998800"/>
              <a:gd name="connsiteY11" fmla="*/ 2733667 h 2865600"/>
              <a:gd name="connsiteX12" fmla="*/ 0 w 2998800"/>
              <a:gd name="connsiteY12" fmla="*/ 2865600 h 2865600"/>
              <a:gd name="connsiteX13" fmla="*/ 0 w 2998800"/>
              <a:gd name="connsiteY13" fmla="*/ 2388000 h 2865600"/>
              <a:gd name="connsiteX14" fmla="*/ 0 w 2998800"/>
              <a:gd name="connsiteY14" fmla="*/ 1671600 h 2865600"/>
              <a:gd name="connsiteX15" fmla="*/ 0 w 2998800"/>
              <a:gd name="connsiteY15" fmla="*/ 1671600 h 2865600"/>
              <a:gd name="connsiteX16" fmla="*/ 0 w 2998800"/>
              <a:gd name="connsiteY16" fmla="*/ 0 h 2865600"/>
              <a:gd name="connsiteX0" fmla="*/ 0 w 2998800"/>
              <a:gd name="connsiteY0" fmla="*/ 0 h 2867093"/>
              <a:gd name="connsiteX1" fmla="*/ 499800 w 2998800"/>
              <a:gd name="connsiteY1" fmla="*/ 0 h 2867093"/>
              <a:gd name="connsiteX2" fmla="*/ 499800 w 2998800"/>
              <a:gd name="connsiteY2" fmla="*/ 0 h 2867093"/>
              <a:gd name="connsiteX3" fmla="*/ 1249500 w 2998800"/>
              <a:gd name="connsiteY3" fmla="*/ 0 h 2867093"/>
              <a:gd name="connsiteX4" fmla="*/ 2998800 w 2998800"/>
              <a:gd name="connsiteY4" fmla="*/ 0 h 2867093"/>
              <a:gd name="connsiteX5" fmla="*/ 2998800 w 2998800"/>
              <a:gd name="connsiteY5" fmla="*/ 1671600 h 2867093"/>
              <a:gd name="connsiteX6" fmla="*/ 2998800 w 2998800"/>
              <a:gd name="connsiteY6" fmla="*/ 1671600 h 2867093"/>
              <a:gd name="connsiteX7" fmla="*/ 2998800 w 2998800"/>
              <a:gd name="connsiteY7" fmla="*/ 2388000 h 2867093"/>
              <a:gd name="connsiteX8" fmla="*/ 2998800 w 2998800"/>
              <a:gd name="connsiteY8" fmla="*/ 2865600 h 2867093"/>
              <a:gd name="connsiteX9" fmla="*/ 1249500 w 2998800"/>
              <a:gd name="connsiteY9" fmla="*/ 2865600 h 2867093"/>
              <a:gd name="connsiteX10" fmla="*/ 261710 w 2998800"/>
              <a:gd name="connsiteY10" fmla="*/ 2867093 h 2867093"/>
              <a:gd name="connsiteX11" fmla="*/ 130147 w 2998800"/>
              <a:gd name="connsiteY11" fmla="*/ 2733667 h 2867093"/>
              <a:gd name="connsiteX12" fmla="*/ 0 w 2998800"/>
              <a:gd name="connsiteY12" fmla="*/ 2865600 h 2867093"/>
              <a:gd name="connsiteX13" fmla="*/ 0 w 2998800"/>
              <a:gd name="connsiteY13" fmla="*/ 2388000 h 2867093"/>
              <a:gd name="connsiteX14" fmla="*/ 0 w 2998800"/>
              <a:gd name="connsiteY14" fmla="*/ 1671600 h 2867093"/>
              <a:gd name="connsiteX15" fmla="*/ 0 w 2998800"/>
              <a:gd name="connsiteY15" fmla="*/ 1671600 h 2867093"/>
              <a:gd name="connsiteX16" fmla="*/ 0 w 2998800"/>
              <a:gd name="connsiteY16" fmla="*/ 0 h 286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98800" h="2867093">
                <a:moveTo>
                  <a:pt x="0" y="0"/>
                </a:moveTo>
                <a:lnTo>
                  <a:pt x="499800" y="0"/>
                </a:lnTo>
                <a:lnTo>
                  <a:pt x="499800" y="0"/>
                </a:lnTo>
                <a:lnTo>
                  <a:pt x="1249500" y="0"/>
                </a:lnTo>
                <a:lnTo>
                  <a:pt x="2998800" y="0"/>
                </a:lnTo>
                <a:lnTo>
                  <a:pt x="2998800" y="1671600"/>
                </a:lnTo>
                <a:lnTo>
                  <a:pt x="2998800" y="1671600"/>
                </a:lnTo>
                <a:lnTo>
                  <a:pt x="2998800" y="2388000"/>
                </a:lnTo>
                <a:lnTo>
                  <a:pt x="2998800" y="2865600"/>
                </a:lnTo>
                <a:lnTo>
                  <a:pt x="1249500" y="2865600"/>
                </a:lnTo>
                <a:lnTo>
                  <a:pt x="261710" y="2867093"/>
                </a:lnTo>
                <a:lnTo>
                  <a:pt x="130147" y="2733667"/>
                </a:lnTo>
                <a:lnTo>
                  <a:pt x="0" y="2865600"/>
                </a:lnTo>
                <a:lnTo>
                  <a:pt x="0" y="2388000"/>
                </a:lnTo>
                <a:lnTo>
                  <a:pt x="0" y="1671600"/>
                </a:lnTo>
                <a:lnTo>
                  <a:pt x="0" y="1671600"/>
                </a:lnTo>
                <a:lnTo>
                  <a:pt x="0" y="0"/>
                </a:lnTo>
                <a:close/>
              </a:path>
            </a:pathLst>
          </a:custGeo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9EDE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6"/>
          </p:nvPr>
        </p:nvSpPr>
        <p:spPr>
          <a:xfrm>
            <a:off x="4943999" y="1266823"/>
            <a:ext cx="6288000" cy="4968000"/>
          </a:xfrm>
          <a:custGeom>
            <a:avLst/>
            <a:gdLst>
              <a:gd name="connsiteX0" fmla="*/ 0 w 4716000"/>
              <a:gd name="connsiteY0" fmla="*/ 0 h 5040000"/>
              <a:gd name="connsiteX1" fmla="*/ 786000 w 4716000"/>
              <a:gd name="connsiteY1" fmla="*/ 0 h 5040000"/>
              <a:gd name="connsiteX2" fmla="*/ 786000 w 4716000"/>
              <a:gd name="connsiteY2" fmla="*/ 0 h 5040000"/>
              <a:gd name="connsiteX3" fmla="*/ 1965000 w 4716000"/>
              <a:gd name="connsiteY3" fmla="*/ 0 h 5040000"/>
              <a:gd name="connsiteX4" fmla="*/ 4716000 w 4716000"/>
              <a:gd name="connsiteY4" fmla="*/ 0 h 5040000"/>
              <a:gd name="connsiteX5" fmla="*/ 4716000 w 4716000"/>
              <a:gd name="connsiteY5" fmla="*/ 2940000 h 5040000"/>
              <a:gd name="connsiteX6" fmla="*/ 4716000 w 4716000"/>
              <a:gd name="connsiteY6" fmla="*/ 2940000 h 5040000"/>
              <a:gd name="connsiteX7" fmla="*/ 4716000 w 4716000"/>
              <a:gd name="connsiteY7" fmla="*/ 4200000 h 5040000"/>
              <a:gd name="connsiteX8" fmla="*/ 4716000 w 4716000"/>
              <a:gd name="connsiteY8" fmla="*/ 5040000 h 5040000"/>
              <a:gd name="connsiteX9" fmla="*/ 1965000 w 4716000"/>
              <a:gd name="connsiteY9" fmla="*/ 5040000 h 5040000"/>
              <a:gd name="connsiteX10" fmla="*/ 1375516 w 4716000"/>
              <a:gd name="connsiteY10" fmla="*/ 5670000 h 5040000"/>
              <a:gd name="connsiteX11" fmla="*/ 786000 w 4716000"/>
              <a:gd name="connsiteY11" fmla="*/ 5040000 h 5040000"/>
              <a:gd name="connsiteX12" fmla="*/ 0 w 4716000"/>
              <a:gd name="connsiteY12" fmla="*/ 5040000 h 5040000"/>
              <a:gd name="connsiteX13" fmla="*/ 0 w 4716000"/>
              <a:gd name="connsiteY13" fmla="*/ 4200000 h 5040000"/>
              <a:gd name="connsiteX14" fmla="*/ 0 w 4716000"/>
              <a:gd name="connsiteY14" fmla="*/ 2940000 h 5040000"/>
              <a:gd name="connsiteX15" fmla="*/ 0 w 4716000"/>
              <a:gd name="connsiteY15" fmla="*/ 2940000 h 5040000"/>
              <a:gd name="connsiteX16" fmla="*/ 0 w 4716000"/>
              <a:gd name="connsiteY16" fmla="*/ 0 h 5040000"/>
              <a:gd name="connsiteX0" fmla="*/ 0 w 4716000"/>
              <a:gd name="connsiteY0" fmla="*/ 0 h 5670000"/>
              <a:gd name="connsiteX1" fmla="*/ 786000 w 4716000"/>
              <a:gd name="connsiteY1" fmla="*/ 0 h 5670000"/>
              <a:gd name="connsiteX2" fmla="*/ 786000 w 4716000"/>
              <a:gd name="connsiteY2" fmla="*/ 0 h 5670000"/>
              <a:gd name="connsiteX3" fmla="*/ 1965000 w 4716000"/>
              <a:gd name="connsiteY3" fmla="*/ 0 h 5670000"/>
              <a:gd name="connsiteX4" fmla="*/ 4716000 w 4716000"/>
              <a:gd name="connsiteY4" fmla="*/ 0 h 5670000"/>
              <a:gd name="connsiteX5" fmla="*/ 4716000 w 4716000"/>
              <a:gd name="connsiteY5" fmla="*/ 2940000 h 5670000"/>
              <a:gd name="connsiteX6" fmla="*/ 4716000 w 4716000"/>
              <a:gd name="connsiteY6" fmla="*/ 2940000 h 5670000"/>
              <a:gd name="connsiteX7" fmla="*/ 4716000 w 4716000"/>
              <a:gd name="connsiteY7" fmla="*/ 4200000 h 5670000"/>
              <a:gd name="connsiteX8" fmla="*/ 4716000 w 4716000"/>
              <a:gd name="connsiteY8" fmla="*/ 5040000 h 5670000"/>
              <a:gd name="connsiteX9" fmla="*/ 1965000 w 4716000"/>
              <a:gd name="connsiteY9" fmla="*/ 5040000 h 5670000"/>
              <a:gd name="connsiteX10" fmla="*/ 1375516 w 4716000"/>
              <a:gd name="connsiteY10" fmla="*/ 5670000 h 5670000"/>
              <a:gd name="connsiteX11" fmla="*/ 786000 w 4716000"/>
              <a:gd name="connsiteY11" fmla="*/ 5040000 h 5670000"/>
              <a:gd name="connsiteX12" fmla="*/ 0 w 4716000"/>
              <a:gd name="connsiteY12" fmla="*/ 4767894 h 5670000"/>
              <a:gd name="connsiteX13" fmla="*/ 0 w 4716000"/>
              <a:gd name="connsiteY13" fmla="*/ 4200000 h 5670000"/>
              <a:gd name="connsiteX14" fmla="*/ 0 w 4716000"/>
              <a:gd name="connsiteY14" fmla="*/ 2940000 h 5670000"/>
              <a:gd name="connsiteX15" fmla="*/ 0 w 4716000"/>
              <a:gd name="connsiteY15" fmla="*/ 2940000 h 5670000"/>
              <a:gd name="connsiteX16" fmla="*/ 0 w 4716000"/>
              <a:gd name="connsiteY16" fmla="*/ 0 h 5670000"/>
              <a:gd name="connsiteX0" fmla="*/ 0 w 4716000"/>
              <a:gd name="connsiteY0" fmla="*/ 0 h 5670000"/>
              <a:gd name="connsiteX1" fmla="*/ 786000 w 4716000"/>
              <a:gd name="connsiteY1" fmla="*/ 0 h 5670000"/>
              <a:gd name="connsiteX2" fmla="*/ 786000 w 4716000"/>
              <a:gd name="connsiteY2" fmla="*/ 0 h 5670000"/>
              <a:gd name="connsiteX3" fmla="*/ 1965000 w 4716000"/>
              <a:gd name="connsiteY3" fmla="*/ 0 h 5670000"/>
              <a:gd name="connsiteX4" fmla="*/ 4716000 w 4716000"/>
              <a:gd name="connsiteY4" fmla="*/ 0 h 5670000"/>
              <a:gd name="connsiteX5" fmla="*/ 4716000 w 4716000"/>
              <a:gd name="connsiteY5" fmla="*/ 2940000 h 5670000"/>
              <a:gd name="connsiteX6" fmla="*/ 4716000 w 4716000"/>
              <a:gd name="connsiteY6" fmla="*/ 2940000 h 5670000"/>
              <a:gd name="connsiteX7" fmla="*/ 4716000 w 4716000"/>
              <a:gd name="connsiteY7" fmla="*/ 4200000 h 5670000"/>
              <a:gd name="connsiteX8" fmla="*/ 4716000 w 4716000"/>
              <a:gd name="connsiteY8" fmla="*/ 5040000 h 5670000"/>
              <a:gd name="connsiteX9" fmla="*/ 1965000 w 4716000"/>
              <a:gd name="connsiteY9" fmla="*/ 5040000 h 5670000"/>
              <a:gd name="connsiteX10" fmla="*/ 1375516 w 4716000"/>
              <a:gd name="connsiteY10" fmla="*/ 5670000 h 5670000"/>
              <a:gd name="connsiteX11" fmla="*/ 134213 w 4716000"/>
              <a:gd name="connsiteY11" fmla="*/ 4907111 h 5670000"/>
              <a:gd name="connsiteX12" fmla="*/ 0 w 4716000"/>
              <a:gd name="connsiteY12" fmla="*/ 4767894 h 5670000"/>
              <a:gd name="connsiteX13" fmla="*/ 0 w 4716000"/>
              <a:gd name="connsiteY13" fmla="*/ 4200000 h 5670000"/>
              <a:gd name="connsiteX14" fmla="*/ 0 w 4716000"/>
              <a:gd name="connsiteY14" fmla="*/ 2940000 h 5670000"/>
              <a:gd name="connsiteX15" fmla="*/ 0 w 4716000"/>
              <a:gd name="connsiteY15" fmla="*/ 2940000 h 5670000"/>
              <a:gd name="connsiteX16" fmla="*/ 0 w 4716000"/>
              <a:gd name="connsiteY16" fmla="*/ 0 h 5670000"/>
              <a:gd name="connsiteX0" fmla="*/ 0 w 4716000"/>
              <a:gd name="connsiteY0" fmla="*/ 0 h 5040000"/>
              <a:gd name="connsiteX1" fmla="*/ 786000 w 4716000"/>
              <a:gd name="connsiteY1" fmla="*/ 0 h 5040000"/>
              <a:gd name="connsiteX2" fmla="*/ 786000 w 4716000"/>
              <a:gd name="connsiteY2" fmla="*/ 0 h 5040000"/>
              <a:gd name="connsiteX3" fmla="*/ 1965000 w 4716000"/>
              <a:gd name="connsiteY3" fmla="*/ 0 h 5040000"/>
              <a:gd name="connsiteX4" fmla="*/ 4716000 w 4716000"/>
              <a:gd name="connsiteY4" fmla="*/ 0 h 5040000"/>
              <a:gd name="connsiteX5" fmla="*/ 4716000 w 4716000"/>
              <a:gd name="connsiteY5" fmla="*/ 2940000 h 5040000"/>
              <a:gd name="connsiteX6" fmla="*/ 4716000 w 4716000"/>
              <a:gd name="connsiteY6" fmla="*/ 2940000 h 5040000"/>
              <a:gd name="connsiteX7" fmla="*/ 4716000 w 4716000"/>
              <a:gd name="connsiteY7" fmla="*/ 4200000 h 5040000"/>
              <a:gd name="connsiteX8" fmla="*/ 4716000 w 4716000"/>
              <a:gd name="connsiteY8" fmla="*/ 5040000 h 5040000"/>
              <a:gd name="connsiteX9" fmla="*/ 1965000 w 4716000"/>
              <a:gd name="connsiteY9" fmla="*/ 5040000 h 5040000"/>
              <a:gd name="connsiteX10" fmla="*/ 14990 w 4716000"/>
              <a:gd name="connsiteY10" fmla="*/ 5034034 h 5040000"/>
              <a:gd name="connsiteX11" fmla="*/ 134213 w 4716000"/>
              <a:gd name="connsiteY11" fmla="*/ 4907111 h 5040000"/>
              <a:gd name="connsiteX12" fmla="*/ 0 w 4716000"/>
              <a:gd name="connsiteY12" fmla="*/ 4767894 h 5040000"/>
              <a:gd name="connsiteX13" fmla="*/ 0 w 4716000"/>
              <a:gd name="connsiteY13" fmla="*/ 4200000 h 5040000"/>
              <a:gd name="connsiteX14" fmla="*/ 0 w 4716000"/>
              <a:gd name="connsiteY14" fmla="*/ 2940000 h 5040000"/>
              <a:gd name="connsiteX15" fmla="*/ 0 w 4716000"/>
              <a:gd name="connsiteY15" fmla="*/ 2940000 h 5040000"/>
              <a:gd name="connsiteX16" fmla="*/ 0 w 4716000"/>
              <a:gd name="connsiteY16" fmla="*/ 0 h 5040000"/>
              <a:gd name="connsiteX0" fmla="*/ 14317 w 4730317"/>
              <a:gd name="connsiteY0" fmla="*/ 0 h 5040000"/>
              <a:gd name="connsiteX1" fmla="*/ 800317 w 4730317"/>
              <a:gd name="connsiteY1" fmla="*/ 0 h 5040000"/>
              <a:gd name="connsiteX2" fmla="*/ 800317 w 4730317"/>
              <a:gd name="connsiteY2" fmla="*/ 0 h 5040000"/>
              <a:gd name="connsiteX3" fmla="*/ 1979317 w 4730317"/>
              <a:gd name="connsiteY3" fmla="*/ 0 h 5040000"/>
              <a:gd name="connsiteX4" fmla="*/ 4730317 w 4730317"/>
              <a:gd name="connsiteY4" fmla="*/ 0 h 5040000"/>
              <a:gd name="connsiteX5" fmla="*/ 4730317 w 4730317"/>
              <a:gd name="connsiteY5" fmla="*/ 2940000 h 5040000"/>
              <a:gd name="connsiteX6" fmla="*/ 4730317 w 4730317"/>
              <a:gd name="connsiteY6" fmla="*/ 2940000 h 5040000"/>
              <a:gd name="connsiteX7" fmla="*/ 4730317 w 4730317"/>
              <a:gd name="connsiteY7" fmla="*/ 4200000 h 5040000"/>
              <a:gd name="connsiteX8" fmla="*/ 4730317 w 4730317"/>
              <a:gd name="connsiteY8" fmla="*/ 5040000 h 5040000"/>
              <a:gd name="connsiteX9" fmla="*/ 1979317 w 4730317"/>
              <a:gd name="connsiteY9" fmla="*/ 5040000 h 5040000"/>
              <a:gd name="connsiteX10" fmla="*/ 0 w 4730317"/>
              <a:gd name="connsiteY10" fmla="*/ 5034034 h 5040000"/>
              <a:gd name="connsiteX11" fmla="*/ 148530 w 4730317"/>
              <a:gd name="connsiteY11" fmla="*/ 4907111 h 5040000"/>
              <a:gd name="connsiteX12" fmla="*/ 14317 w 4730317"/>
              <a:gd name="connsiteY12" fmla="*/ 4767894 h 5040000"/>
              <a:gd name="connsiteX13" fmla="*/ 14317 w 4730317"/>
              <a:gd name="connsiteY13" fmla="*/ 4200000 h 5040000"/>
              <a:gd name="connsiteX14" fmla="*/ 14317 w 4730317"/>
              <a:gd name="connsiteY14" fmla="*/ 2940000 h 5040000"/>
              <a:gd name="connsiteX15" fmla="*/ 14317 w 4730317"/>
              <a:gd name="connsiteY15" fmla="*/ 2940000 h 5040000"/>
              <a:gd name="connsiteX16" fmla="*/ 14317 w 4730317"/>
              <a:gd name="connsiteY16" fmla="*/ 0 h 5040000"/>
              <a:gd name="connsiteX0" fmla="*/ 0 w 4716000"/>
              <a:gd name="connsiteY0" fmla="*/ 0 h 5040000"/>
              <a:gd name="connsiteX1" fmla="*/ 786000 w 4716000"/>
              <a:gd name="connsiteY1" fmla="*/ 0 h 5040000"/>
              <a:gd name="connsiteX2" fmla="*/ 786000 w 4716000"/>
              <a:gd name="connsiteY2" fmla="*/ 0 h 5040000"/>
              <a:gd name="connsiteX3" fmla="*/ 1965000 w 4716000"/>
              <a:gd name="connsiteY3" fmla="*/ 0 h 5040000"/>
              <a:gd name="connsiteX4" fmla="*/ 4716000 w 4716000"/>
              <a:gd name="connsiteY4" fmla="*/ 0 h 5040000"/>
              <a:gd name="connsiteX5" fmla="*/ 4716000 w 4716000"/>
              <a:gd name="connsiteY5" fmla="*/ 2940000 h 5040000"/>
              <a:gd name="connsiteX6" fmla="*/ 4716000 w 4716000"/>
              <a:gd name="connsiteY6" fmla="*/ 2940000 h 5040000"/>
              <a:gd name="connsiteX7" fmla="*/ 4716000 w 4716000"/>
              <a:gd name="connsiteY7" fmla="*/ 4200000 h 5040000"/>
              <a:gd name="connsiteX8" fmla="*/ 4716000 w 4716000"/>
              <a:gd name="connsiteY8" fmla="*/ 5040000 h 5040000"/>
              <a:gd name="connsiteX9" fmla="*/ 1965000 w 4716000"/>
              <a:gd name="connsiteY9" fmla="*/ 5040000 h 5040000"/>
              <a:gd name="connsiteX10" fmla="*/ 9129 w 4716000"/>
              <a:gd name="connsiteY10" fmla="*/ 5039896 h 5040000"/>
              <a:gd name="connsiteX11" fmla="*/ 134213 w 4716000"/>
              <a:gd name="connsiteY11" fmla="*/ 4907111 h 5040000"/>
              <a:gd name="connsiteX12" fmla="*/ 0 w 4716000"/>
              <a:gd name="connsiteY12" fmla="*/ 4767894 h 5040000"/>
              <a:gd name="connsiteX13" fmla="*/ 0 w 4716000"/>
              <a:gd name="connsiteY13" fmla="*/ 4200000 h 5040000"/>
              <a:gd name="connsiteX14" fmla="*/ 0 w 4716000"/>
              <a:gd name="connsiteY14" fmla="*/ 2940000 h 5040000"/>
              <a:gd name="connsiteX15" fmla="*/ 0 w 4716000"/>
              <a:gd name="connsiteY15" fmla="*/ 2940000 h 5040000"/>
              <a:gd name="connsiteX16" fmla="*/ 0 w 4716000"/>
              <a:gd name="connsiteY16" fmla="*/ 0 h 5040000"/>
              <a:gd name="connsiteX0" fmla="*/ 0 w 4716000"/>
              <a:gd name="connsiteY0" fmla="*/ 0 h 5040000"/>
              <a:gd name="connsiteX1" fmla="*/ 786000 w 4716000"/>
              <a:gd name="connsiteY1" fmla="*/ 0 h 5040000"/>
              <a:gd name="connsiteX2" fmla="*/ 786000 w 4716000"/>
              <a:gd name="connsiteY2" fmla="*/ 0 h 5040000"/>
              <a:gd name="connsiteX3" fmla="*/ 1965000 w 4716000"/>
              <a:gd name="connsiteY3" fmla="*/ 0 h 5040000"/>
              <a:gd name="connsiteX4" fmla="*/ 4716000 w 4716000"/>
              <a:gd name="connsiteY4" fmla="*/ 0 h 5040000"/>
              <a:gd name="connsiteX5" fmla="*/ 4716000 w 4716000"/>
              <a:gd name="connsiteY5" fmla="*/ 2940000 h 5040000"/>
              <a:gd name="connsiteX6" fmla="*/ 4716000 w 4716000"/>
              <a:gd name="connsiteY6" fmla="*/ 2940000 h 5040000"/>
              <a:gd name="connsiteX7" fmla="*/ 4716000 w 4716000"/>
              <a:gd name="connsiteY7" fmla="*/ 4200000 h 5040000"/>
              <a:gd name="connsiteX8" fmla="*/ 4716000 w 4716000"/>
              <a:gd name="connsiteY8" fmla="*/ 5040000 h 5040000"/>
              <a:gd name="connsiteX9" fmla="*/ 1965000 w 4716000"/>
              <a:gd name="connsiteY9" fmla="*/ 5040000 h 5040000"/>
              <a:gd name="connsiteX10" fmla="*/ 234665 w 4716000"/>
              <a:gd name="connsiteY10" fmla="*/ 5015381 h 5040000"/>
              <a:gd name="connsiteX11" fmla="*/ 134213 w 4716000"/>
              <a:gd name="connsiteY11" fmla="*/ 4907111 h 5040000"/>
              <a:gd name="connsiteX12" fmla="*/ 0 w 4716000"/>
              <a:gd name="connsiteY12" fmla="*/ 4767894 h 5040000"/>
              <a:gd name="connsiteX13" fmla="*/ 0 w 4716000"/>
              <a:gd name="connsiteY13" fmla="*/ 4200000 h 5040000"/>
              <a:gd name="connsiteX14" fmla="*/ 0 w 4716000"/>
              <a:gd name="connsiteY14" fmla="*/ 2940000 h 5040000"/>
              <a:gd name="connsiteX15" fmla="*/ 0 w 4716000"/>
              <a:gd name="connsiteY15" fmla="*/ 2940000 h 5040000"/>
              <a:gd name="connsiteX16" fmla="*/ 0 w 4716000"/>
              <a:gd name="connsiteY16" fmla="*/ 0 h 5040000"/>
              <a:gd name="connsiteX0" fmla="*/ 0 w 4716000"/>
              <a:gd name="connsiteY0" fmla="*/ 0 h 5040000"/>
              <a:gd name="connsiteX1" fmla="*/ 786000 w 4716000"/>
              <a:gd name="connsiteY1" fmla="*/ 0 h 5040000"/>
              <a:gd name="connsiteX2" fmla="*/ 786000 w 4716000"/>
              <a:gd name="connsiteY2" fmla="*/ 0 h 5040000"/>
              <a:gd name="connsiteX3" fmla="*/ 1965000 w 4716000"/>
              <a:gd name="connsiteY3" fmla="*/ 0 h 5040000"/>
              <a:gd name="connsiteX4" fmla="*/ 4716000 w 4716000"/>
              <a:gd name="connsiteY4" fmla="*/ 0 h 5040000"/>
              <a:gd name="connsiteX5" fmla="*/ 4716000 w 4716000"/>
              <a:gd name="connsiteY5" fmla="*/ 2940000 h 5040000"/>
              <a:gd name="connsiteX6" fmla="*/ 4716000 w 4716000"/>
              <a:gd name="connsiteY6" fmla="*/ 2940000 h 5040000"/>
              <a:gd name="connsiteX7" fmla="*/ 4716000 w 4716000"/>
              <a:gd name="connsiteY7" fmla="*/ 4200000 h 5040000"/>
              <a:gd name="connsiteX8" fmla="*/ 4716000 w 4716000"/>
              <a:gd name="connsiteY8" fmla="*/ 5040000 h 5040000"/>
              <a:gd name="connsiteX9" fmla="*/ 1965000 w 4716000"/>
              <a:gd name="connsiteY9" fmla="*/ 5040000 h 5040000"/>
              <a:gd name="connsiteX10" fmla="*/ 11581 w 4716000"/>
              <a:gd name="connsiteY10" fmla="*/ 5032541 h 5040000"/>
              <a:gd name="connsiteX11" fmla="*/ 134213 w 4716000"/>
              <a:gd name="connsiteY11" fmla="*/ 4907111 h 5040000"/>
              <a:gd name="connsiteX12" fmla="*/ 0 w 4716000"/>
              <a:gd name="connsiteY12" fmla="*/ 4767894 h 5040000"/>
              <a:gd name="connsiteX13" fmla="*/ 0 w 4716000"/>
              <a:gd name="connsiteY13" fmla="*/ 4200000 h 5040000"/>
              <a:gd name="connsiteX14" fmla="*/ 0 w 4716000"/>
              <a:gd name="connsiteY14" fmla="*/ 2940000 h 5040000"/>
              <a:gd name="connsiteX15" fmla="*/ 0 w 4716000"/>
              <a:gd name="connsiteY15" fmla="*/ 2940000 h 5040000"/>
              <a:gd name="connsiteX16" fmla="*/ 0 w 4716000"/>
              <a:gd name="connsiteY16" fmla="*/ 0 h 5040000"/>
              <a:gd name="connsiteX0" fmla="*/ 0 w 4716000"/>
              <a:gd name="connsiteY0" fmla="*/ 0 h 5040000"/>
              <a:gd name="connsiteX1" fmla="*/ 786000 w 4716000"/>
              <a:gd name="connsiteY1" fmla="*/ 0 h 5040000"/>
              <a:gd name="connsiteX2" fmla="*/ 786000 w 4716000"/>
              <a:gd name="connsiteY2" fmla="*/ 0 h 5040000"/>
              <a:gd name="connsiteX3" fmla="*/ 1965000 w 4716000"/>
              <a:gd name="connsiteY3" fmla="*/ 0 h 5040000"/>
              <a:gd name="connsiteX4" fmla="*/ 4716000 w 4716000"/>
              <a:gd name="connsiteY4" fmla="*/ 0 h 5040000"/>
              <a:gd name="connsiteX5" fmla="*/ 4716000 w 4716000"/>
              <a:gd name="connsiteY5" fmla="*/ 2940000 h 5040000"/>
              <a:gd name="connsiteX6" fmla="*/ 4716000 w 4716000"/>
              <a:gd name="connsiteY6" fmla="*/ 2940000 h 5040000"/>
              <a:gd name="connsiteX7" fmla="*/ 4716000 w 4716000"/>
              <a:gd name="connsiteY7" fmla="*/ 4200000 h 5040000"/>
              <a:gd name="connsiteX8" fmla="*/ 4716000 w 4716000"/>
              <a:gd name="connsiteY8" fmla="*/ 5040000 h 5040000"/>
              <a:gd name="connsiteX9" fmla="*/ 1965000 w 4716000"/>
              <a:gd name="connsiteY9" fmla="*/ 5040000 h 5040000"/>
              <a:gd name="connsiteX10" fmla="*/ 6678 w 4716000"/>
              <a:gd name="connsiteY10" fmla="*/ 5037444 h 5040000"/>
              <a:gd name="connsiteX11" fmla="*/ 134213 w 4716000"/>
              <a:gd name="connsiteY11" fmla="*/ 4907111 h 5040000"/>
              <a:gd name="connsiteX12" fmla="*/ 0 w 4716000"/>
              <a:gd name="connsiteY12" fmla="*/ 4767894 h 5040000"/>
              <a:gd name="connsiteX13" fmla="*/ 0 w 4716000"/>
              <a:gd name="connsiteY13" fmla="*/ 4200000 h 5040000"/>
              <a:gd name="connsiteX14" fmla="*/ 0 w 4716000"/>
              <a:gd name="connsiteY14" fmla="*/ 2940000 h 5040000"/>
              <a:gd name="connsiteX15" fmla="*/ 0 w 4716000"/>
              <a:gd name="connsiteY15" fmla="*/ 2940000 h 5040000"/>
              <a:gd name="connsiteX16" fmla="*/ 0 w 4716000"/>
              <a:gd name="connsiteY16" fmla="*/ 0 h 5040000"/>
              <a:gd name="connsiteX0" fmla="*/ 0 w 4716000"/>
              <a:gd name="connsiteY0" fmla="*/ 0 h 5040000"/>
              <a:gd name="connsiteX1" fmla="*/ 786000 w 4716000"/>
              <a:gd name="connsiteY1" fmla="*/ 0 h 5040000"/>
              <a:gd name="connsiteX2" fmla="*/ 786000 w 4716000"/>
              <a:gd name="connsiteY2" fmla="*/ 0 h 5040000"/>
              <a:gd name="connsiteX3" fmla="*/ 1965000 w 4716000"/>
              <a:gd name="connsiteY3" fmla="*/ 0 h 5040000"/>
              <a:gd name="connsiteX4" fmla="*/ 4716000 w 4716000"/>
              <a:gd name="connsiteY4" fmla="*/ 0 h 5040000"/>
              <a:gd name="connsiteX5" fmla="*/ 4716000 w 4716000"/>
              <a:gd name="connsiteY5" fmla="*/ 2940000 h 5040000"/>
              <a:gd name="connsiteX6" fmla="*/ 4716000 w 4716000"/>
              <a:gd name="connsiteY6" fmla="*/ 2940000 h 5040000"/>
              <a:gd name="connsiteX7" fmla="*/ 4716000 w 4716000"/>
              <a:gd name="connsiteY7" fmla="*/ 4200000 h 5040000"/>
              <a:gd name="connsiteX8" fmla="*/ 4716000 w 4716000"/>
              <a:gd name="connsiteY8" fmla="*/ 5040000 h 5040000"/>
              <a:gd name="connsiteX9" fmla="*/ 1965000 w 4716000"/>
              <a:gd name="connsiteY9" fmla="*/ 5040000 h 5040000"/>
              <a:gd name="connsiteX10" fmla="*/ 6678 w 4716000"/>
              <a:gd name="connsiteY10" fmla="*/ 5039896 h 5040000"/>
              <a:gd name="connsiteX11" fmla="*/ 134213 w 4716000"/>
              <a:gd name="connsiteY11" fmla="*/ 4907111 h 5040000"/>
              <a:gd name="connsiteX12" fmla="*/ 0 w 4716000"/>
              <a:gd name="connsiteY12" fmla="*/ 4767894 h 5040000"/>
              <a:gd name="connsiteX13" fmla="*/ 0 w 4716000"/>
              <a:gd name="connsiteY13" fmla="*/ 4200000 h 5040000"/>
              <a:gd name="connsiteX14" fmla="*/ 0 w 4716000"/>
              <a:gd name="connsiteY14" fmla="*/ 2940000 h 5040000"/>
              <a:gd name="connsiteX15" fmla="*/ 0 w 4716000"/>
              <a:gd name="connsiteY15" fmla="*/ 2940000 h 5040000"/>
              <a:gd name="connsiteX16" fmla="*/ 0 w 4716000"/>
              <a:gd name="connsiteY16" fmla="*/ 0 h 5040000"/>
              <a:gd name="connsiteX0" fmla="*/ 677 w 4716677"/>
              <a:gd name="connsiteY0" fmla="*/ 0 h 5040000"/>
              <a:gd name="connsiteX1" fmla="*/ 786677 w 4716677"/>
              <a:gd name="connsiteY1" fmla="*/ 0 h 5040000"/>
              <a:gd name="connsiteX2" fmla="*/ 786677 w 4716677"/>
              <a:gd name="connsiteY2" fmla="*/ 0 h 5040000"/>
              <a:gd name="connsiteX3" fmla="*/ 1965677 w 4716677"/>
              <a:gd name="connsiteY3" fmla="*/ 0 h 5040000"/>
              <a:gd name="connsiteX4" fmla="*/ 4716677 w 4716677"/>
              <a:gd name="connsiteY4" fmla="*/ 0 h 5040000"/>
              <a:gd name="connsiteX5" fmla="*/ 4716677 w 4716677"/>
              <a:gd name="connsiteY5" fmla="*/ 2940000 h 5040000"/>
              <a:gd name="connsiteX6" fmla="*/ 4716677 w 4716677"/>
              <a:gd name="connsiteY6" fmla="*/ 2940000 h 5040000"/>
              <a:gd name="connsiteX7" fmla="*/ 4716677 w 4716677"/>
              <a:gd name="connsiteY7" fmla="*/ 4200000 h 5040000"/>
              <a:gd name="connsiteX8" fmla="*/ 4716677 w 4716677"/>
              <a:gd name="connsiteY8" fmla="*/ 5040000 h 5040000"/>
              <a:gd name="connsiteX9" fmla="*/ 1965677 w 4716677"/>
              <a:gd name="connsiteY9" fmla="*/ 5040000 h 5040000"/>
              <a:gd name="connsiteX10" fmla="*/ 0 w 4716677"/>
              <a:gd name="connsiteY10" fmla="*/ 5039896 h 5040000"/>
              <a:gd name="connsiteX11" fmla="*/ 134890 w 4716677"/>
              <a:gd name="connsiteY11" fmla="*/ 4907111 h 5040000"/>
              <a:gd name="connsiteX12" fmla="*/ 677 w 4716677"/>
              <a:gd name="connsiteY12" fmla="*/ 4767894 h 5040000"/>
              <a:gd name="connsiteX13" fmla="*/ 677 w 4716677"/>
              <a:gd name="connsiteY13" fmla="*/ 4200000 h 5040000"/>
              <a:gd name="connsiteX14" fmla="*/ 677 w 4716677"/>
              <a:gd name="connsiteY14" fmla="*/ 2940000 h 5040000"/>
              <a:gd name="connsiteX15" fmla="*/ 677 w 4716677"/>
              <a:gd name="connsiteY15" fmla="*/ 2940000 h 5040000"/>
              <a:gd name="connsiteX16" fmla="*/ 677 w 4716677"/>
              <a:gd name="connsiteY16" fmla="*/ 0 h 5040000"/>
              <a:gd name="connsiteX0" fmla="*/ 677 w 4716677"/>
              <a:gd name="connsiteY0" fmla="*/ 0 h 5040000"/>
              <a:gd name="connsiteX1" fmla="*/ 786677 w 4716677"/>
              <a:gd name="connsiteY1" fmla="*/ 0 h 5040000"/>
              <a:gd name="connsiteX2" fmla="*/ 786677 w 4716677"/>
              <a:gd name="connsiteY2" fmla="*/ 0 h 5040000"/>
              <a:gd name="connsiteX3" fmla="*/ 1965677 w 4716677"/>
              <a:gd name="connsiteY3" fmla="*/ 0 h 5040000"/>
              <a:gd name="connsiteX4" fmla="*/ 4716677 w 4716677"/>
              <a:gd name="connsiteY4" fmla="*/ 0 h 5040000"/>
              <a:gd name="connsiteX5" fmla="*/ 4716677 w 4716677"/>
              <a:gd name="connsiteY5" fmla="*/ 2940000 h 5040000"/>
              <a:gd name="connsiteX6" fmla="*/ 4716677 w 4716677"/>
              <a:gd name="connsiteY6" fmla="*/ 2940000 h 5040000"/>
              <a:gd name="connsiteX7" fmla="*/ 4716677 w 4716677"/>
              <a:gd name="connsiteY7" fmla="*/ 4200000 h 5040000"/>
              <a:gd name="connsiteX8" fmla="*/ 4716677 w 4716677"/>
              <a:gd name="connsiteY8" fmla="*/ 5040000 h 5040000"/>
              <a:gd name="connsiteX9" fmla="*/ 1965677 w 4716677"/>
              <a:gd name="connsiteY9" fmla="*/ 5040000 h 5040000"/>
              <a:gd name="connsiteX10" fmla="*/ 0 w 4716677"/>
              <a:gd name="connsiteY10" fmla="*/ 5039896 h 5040000"/>
              <a:gd name="connsiteX11" fmla="*/ 142244 w 4716677"/>
              <a:gd name="connsiteY11" fmla="*/ 4909563 h 5040000"/>
              <a:gd name="connsiteX12" fmla="*/ 677 w 4716677"/>
              <a:gd name="connsiteY12" fmla="*/ 4767894 h 5040000"/>
              <a:gd name="connsiteX13" fmla="*/ 677 w 4716677"/>
              <a:gd name="connsiteY13" fmla="*/ 4200000 h 5040000"/>
              <a:gd name="connsiteX14" fmla="*/ 677 w 4716677"/>
              <a:gd name="connsiteY14" fmla="*/ 2940000 h 5040000"/>
              <a:gd name="connsiteX15" fmla="*/ 677 w 4716677"/>
              <a:gd name="connsiteY15" fmla="*/ 2940000 h 5040000"/>
              <a:gd name="connsiteX16" fmla="*/ 677 w 4716677"/>
              <a:gd name="connsiteY16" fmla="*/ 0 h 5040000"/>
              <a:gd name="connsiteX0" fmla="*/ 677 w 4716677"/>
              <a:gd name="connsiteY0" fmla="*/ 0 h 5040000"/>
              <a:gd name="connsiteX1" fmla="*/ 786677 w 4716677"/>
              <a:gd name="connsiteY1" fmla="*/ 0 h 5040000"/>
              <a:gd name="connsiteX2" fmla="*/ 786677 w 4716677"/>
              <a:gd name="connsiteY2" fmla="*/ 0 h 5040000"/>
              <a:gd name="connsiteX3" fmla="*/ 1965677 w 4716677"/>
              <a:gd name="connsiteY3" fmla="*/ 0 h 5040000"/>
              <a:gd name="connsiteX4" fmla="*/ 4716677 w 4716677"/>
              <a:gd name="connsiteY4" fmla="*/ 0 h 5040000"/>
              <a:gd name="connsiteX5" fmla="*/ 4716677 w 4716677"/>
              <a:gd name="connsiteY5" fmla="*/ 2940000 h 5040000"/>
              <a:gd name="connsiteX6" fmla="*/ 4716677 w 4716677"/>
              <a:gd name="connsiteY6" fmla="*/ 2940000 h 5040000"/>
              <a:gd name="connsiteX7" fmla="*/ 4716677 w 4716677"/>
              <a:gd name="connsiteY7" fmla="*/ 4200000 h 5040000"/>
              <a:gd name="connsiteX8" fmla="*/ 4716677 w 4716677"/>
              <a:gd name="connsiteY8" fmla="*/ 5040000 h 5040000"/>
              <a:gd name="connsiteX9" fmla="*/ 1965677 w 4716677"/>
              <a:gd name="connsiteY9" fmla="*/ 5040000 h 5040000"/>
              <a:gd name="connsiteX10" fmla="*/ 0 w 4716677"/>
              <a:gd name="connsiteY10" fmla="*/ 5039896 h 5040000"/>
              <a:gd name="connsiteX11" fmla="*/ 134889 w 4716677"/>
              <a:gd name="connsiteY11" fmla="*/ 4914466 h 5040000"/>
              <a:gd name="connsiteX12" fmla="*/ 677 w 4716677"/>
              <a:gd name="connsiteY12" fmla="*/ 4767894 h 5040000"/>
              <a:gd name="connsiteX13" fmla="*/ 677 w 4716677"/>
              <a:gd name="connsiteY13" fmla="*/ 4200000 h 5040000"/>
              <a:gd name="connsiteX14" fmla="*/ 677 w 4716677"/>
              <a:gd name="connsiteY14" fmla="*/ 2940000 h 5040000"/>
              <a:gd name="connsiteX15" fmla="*/ 677 w 4716677"/>
              <a:gd name="connsiteY15" fmla="*/ 2940000 h 5040000"/>
              <a:gd name="connsiteX16" fmla="*/ 677 w 4716677"/>
              <a:gd name="connsiteY16" fmla="*/ 0 h 5040000"/>
              <a:gd name="connsiteX0" fmla="*/ 0 w 4716000"/>
              <a:gd name="connsiteY0" fmla="*/ 0 h 5040000"/>
              <a:gd name="connsiteX1" fmla="*/ 786000 w 4716000"/>
              <a:gd name="connsiteY1" fmla="*/ 0 h 5040000"/>
              <a:gd name="connsiteX2" fmla="*/ 786000 w 4716000"/>
              <a:gd name="connsiteY2" fmla="*/ 0 h 5040000"/>
              <a:gd name="connsiteX3" fmla="*/ 1965000 w 4716000"/>
              <a:gd name="connsiteY3" fmla="*/ 0 h 5040000"/>
              <a:gd name="connsiteX4" fmla="*/ 4716000 w 4716000"/>
              <a:gd name="connsiteY4" fmla="*/ 0 h 5040000"/>
              <a:gd name="connsiteX5" fmla="*/ 4716000 w 4716000"/>
              <a:gd name="connsiteY5" fmla="*/ 2940000 h 5040000"/>
              <a:gd name="connsiteX6" fmla="*/ 4716000 w 4716000"/>
              <a:gd name="connsiteY6" fmla="*/ 2940000 h 5040000"/>
              <a:gd name="connsiteX7" fmla="*/ 4716000 w 4716000"/>
              <a:gd name="connsiteY7" fmla="*/ 4200000 h 5040000"/>
              <a:gd name="connsiteX8" fmla="*/ 4716000 w 4716000"/>
              <a:gd name="connsiteY8" fmla="*/ 5040000 h 5040000"/>
              <a:gd name="connsiteX9" fmla="*/ 1965000 w 4716000"/>
              <a:gd name="connsiteY9" fmla="*/ 5040000 h 5040000"/>
              <a:gd name="connsiteX10" fmla="*/ 4226 w 4716000"/>
              <a:gd name="connsiteY10" fmla="*/ 5039896 h 5040000"/>
              <a:gd name="connsiteX11" fmla="*/ 134212 w 4716000"/>
              <a:gd name="connsiteY11" fmla="*/ 4914466 h 5040000"/>
              <a:gd name="connsiteX12" fmla="*/ 0 w 4716000"/>
              <a:gd name="connsiteY12" fmla="*/ 4767894 h 5040000"/>
              <a:gd name="connsiteX13" fmla="*/ 0 w 4716000"/>
              <a:gd name="connsiteY13" fmla="*/ 4200000 h 5040000"/>
              <a:gd name="connsiteX14" fmla="*/ 0 w 4716000"/>
              <a:gd name="connsiteY14" fmla="*/ 2940000 h 5040000"/>
              <a:gd name="connsiteX15" fmla="*/ 0 w 4716000"/>
              <a:gd name="connsiteY15" fmla="*/ 2940000 h 5040000"/>
              <a:gd name="connsiteX16" fmla="*/ 0 w 4716000"/>
              <a:gd name="connsiteY16" fmla="*/ 0 h 5040000"/>
              <a:gd name="connsiteX0" fmla="*/ 0 w 4716000"/>
              <a:gd name="connsiteY0" fmla="*/ 0 h 5040000"/>
              <a:gd name="connsiteX1" fmla="*/ 786000 w 4716000"/>
              <a:gd name="connsiteY1" fmla="*/ 0 h 5040000"/>
              <a:gd name="connsiteX2" fmla="*/ 786000 w 4716000"/>
              <a:gd name="connsiteY2" fmla="*/ 0 h 5040000"/>
              <a:gd name="connsiteX3" fmla="*/ 1965000 w 4716000"/>
              <a:gd name="connsiteY3" fmla="*/ 0 h 5040000"/>
              <a:gd name="connsiteX4" fmla="*/ 4716000 w 4716000"/>
              <a:gd name="connsiteY4" fmla="*/ 0 h 5040000"/>
              <a:gd name="connsiteX5" fmla="*/ 4716000 w 4716000"/>
              <a:gd name="connsiteY5" fmla="*/ 2940000 h 5040000"/>
              <a:gd name="connsiteX6" fmla="*/ 4716000 w 4716000"/>
              <a:gd name="connsiteY6" fmla="*/ 2940000 h 5040000"/>
              <a:gd name="connsiteX7" fmla="*/ 4716000 w 4716000"/>
              <a:gd name="connsiteY7" fmla="*/ 4200000 h 5040000"/>
              <a:gd name="connsiteX8" fmla="*/ 4716000 w 4716000"/>
              <a:gd name="connsiteY8" fmla="*/ 5040000 h 5040000"/>
              <a:gd name="connsiteX9" fmla="*/ 1965000 w 4716000"/>
              <a:gd name="connsiteY9" fmla="*/ 5040000 h 5040000"/>
              <a:gd name="connsiteX10" fmla="*/ 4226 w 4716000"/>
              <a:gd name="connsiteY10" fmla="*/ 5039896 h 5040000"/>
              <a:gd name="connsiteX11" fmla="*/ 134212 w 4716000"/>
              <a:gd name="connsiteY11" fmla="*/ 4914466 h 5040000"/>
              <a:gd name="connsiteX12" fmla="*/ 0 w 4716000"/>
              <a:gd name="connsiteY12" fmla="*/ 4777700 h 5040000"/>
              <a:gd name="connsiteX13" fmla="*/ 0 w 4716000"/>
              <a:gd name="connsiteY13" fmla="*/ 4200000 h 5040000"/>
              <a:gd name="connsiteX14" fmla="*/ 0 w 4716000"/>
              <a:gd name="connsiteY14" fmla="*/ 2940000 h 5040000"/>
              <a:gd name="connsiteX15" fmla="*/ 0 w 4716000"/>
              <a:gd name="connsiteY15" fmla="*/ 2940000 h 5040000"/>
              <a:gd name="connsiteX16" fmla="*/ 0 w 4716000"/>
              <a:gd name="connsiteY16" fmla="*/ 0 h 5040000"/>
              <a:gd name="connsiteX0" fmla="*/ 5580 w 4721580"/>
              <a:gd name="connsiteY0" fmla="*/ 0 h 5040000"/>
              <a:gd name="connsiteX1" fmla="*/ 791580 w 4721580"/>
              <a:gd name="connsiteY1" fmla="*/ 0 h 5040000"/>
              <a:gd name="connsiteX2" fmla="*/ 791580 w 4721580"/>
              <a:gd name="connsiteY2" fmla="*/ 0 h 5040000"/>
              <a:gd name="connsiteX3" fmla="*/ 1970580 w 4721580"/>
              <a:gd name="connsiteY3" fmla="*/ 0 h 5040000"/>
              <a:gd name="connsiteX4" fmla="*/ 4721580 w 4721580"/>
              <a:gd name="connsiteY4" fmla="*/ 0 h 5040000"/>
              <a:gd name="connsiteX5" fmla="*/ 4721580 w 4721580"/>
              <a:gd name="connsiteY5" fmla="*/ 2940000 h 5040000"/>
              <a:gd name="connsiteX6" fmla="*/ 4721580 w 4721580"/>
              <a:gd name="connsiteY6" fmla="*/ 2940000 h 5040000"/>
              <a:gd name="connsiteX7" fmla="*/ 4721580 w 4721580"/>
              <a:gd name="connsiteY7" fmla="*/ 4200000 h 5040000"/>
              <a:gd name="connsiteX8" fmla="*/ 4721580 w 4721580"/>
              <a:gd name="connsiteY8" fmla="*/ 5040000 h 5040000"/>
              <a:gd name="connsiteX9" fmla="*/ 1970580 w 4721580"/>
              <a:gd name="connsiteY9" fmla="*/ 5040000 h 5040000"/>
              <a:gd name="connsiteX10" fmla="*/ 0 w 4721580"/>
              <a:gd name="connsiteY10" fmla="*/ 5039896 h 5040000"/>
              <a:gd name="connsiteX11" fmla="*/ 139792 w 4721580"/>
              <a:gd name="connsiteY11" fmla="*/ 4914466 h 5040000"/>
              <a:gd name="connsiteX12" fmla="*/ 5580 w 4721580"/>
              <a:gd name="connsiteY12" fmla="*/ 4777700 h 5040000"/>
              <a:gd name="connsiteX13" fmla="*/ 5580 w 4721580"/>
              <a:gd name="connsiteY13" fmla="*/ 4200000 h 5040000"/>
              <a:gd name="connsiteX14" fmla="*/ 5580 w 4721580"/>
              <a:gd name="connsiteY14" fmla="*/ 2940000 h 5040000"/>
              <a:gd name="connsiteX15" fmla="*/ 5580 w 4721580"/>
              <a:gd name="connsiteY15" fmla="*/ 2940000 h 5040000"/>
              <a:gd name="connsiteX16" fmla="*/ 5580 w 4721580"/>
              <a:gd name="connsiteY16" fmla="*/ 0 h 5040000"/>
              <a:gd name="connsiteX0" fmla="*/ 5580 w 4721580"/>
              <a:gd name="connsiteY0" fmla="*/ 0 h 5040000"/>
              <a:gd name="connsiteX1" fmla="*/ 791580 w 4721580"/>
              <a:gd name="connsiteY1" fmla="*/ 0 h 5040000"/>
              <a:gd name="connsiteX2" fmla="*/ 791580 w 4721580"/>
              <a:gd name="connsiteY2" fmla="*/ 0 h 5040000"/>
              <a:gd name="connsiteX3" fmla="*/ 1970580 w 4721580"/>
              <a:gd name="connsiteY3" fmla="*/ 0 h 5040000"/>
              <a:gd name="connsiteX4" fmla="*/ 4721580 w 4721580"/>
              <a:gd name="connsiteY4" fmla="*/ 0 h 5040000"/>
              <a:gd name="connsiteX5" fmla="*/ 4721580 w 4721580"/>
              <a:gd name="connsiteY5" fmla="*/ 2940000 h 5040000"/>
              <a:gd name="connsiteX6" fmla="*/ 4721580 w 4721580"/>
              <a:gd name="connsiteY6" fmla="*/ 2940000 h 5040000"/>
              <a:gd name="connsiteX7" fmla="*/ 4721580 w 4721580"/>
              <a:gd name="connsiteY7" fmla="*/ 4200000 h 5040000"/>
              <a:gd name="connsiteX8" fmla="*/ 4721580 w 4721580"/>
              <a:gd name="connsiteY8" fmla="*/ 5040000 h 5040000"/>
              <a:gd name="connsiteX9" fmla="*/ 1970580 w 4721580"/>
              <a:gd name="connsiteY9" fmla="*/ 5040000 h 5040000"/>
              <a:gd name="connsiteX10" fmla="*/ 0 w 4721580"/>
              <a:gd name="connsiteY10" fmla="*/ 5008027 h 5040000"/>
              <a:gd name="connsiteX11" fmla="*/ 139792 w 4721580"/>
              <a:gd name="connsiteY11" fmla="*/ 4914466 h 5040000"/>
              <a:gd name="connsiteX12" fmla="*/ 5580 w 4721580"/>
              <a:gd name="connsiteY12" fmla="*/ 4777700 h 5040000"/>
              <a:gd name="connsiteX13" fmla="*/ 5580 w 4721580"/>
              <a:gd name="connsiteY13" fmla="*/ 4200000 h 5040000"/>
              <a:gd name="connsiteX14" fmla="*/ 5580 w 4721580"/>
              <a:gd name="connsiteY14" fmla="*/ 2940000 h 5040000"/>
              <a:gd name="connsiteX15" fmla="*/ 5580 w 4721580"/>
              <a:gd name="connsiteY15" fmla="*/ 2940000 h 5040000"/>
              <a:gd name="connsiteX16" fmla="*/ 5580 w 4721580"/>
              <a:gd name="connsiteY16" fmla="*/ 0 h 5040000"/>
              <a:gd name="connsiteX0" fmla="*/ 0 w 4716000"/>
              <a:gd name="connsiteY0" fmla="*/ 0 h 5040000"/>
              <a:gd name="connsiteX1" fmla="*/ 786000 w 4716000"/>
              <a:gd name="connsiteY1" fmla="*/ 0 h 5040000"/>
              <a:gd name="connsiteX2" fmla="*/ 786000 w 4716000"/>
              <a:gd name="connsiteY2" fmla="*/ 0 h 5040000"/>
              <a:gd name="connsiteX3" fmla="*/ 1965000 w 4716000"/>
              <a:gd name="connsiteY3" fmla="*/ 0 h 5040000"/>
              <a:gd name="connsiteX4" fmla="*/ 4716000 w 4716000"/>
              <a:gd name="connsiteY4" fmla="*/ 0 h 5040000"/>
              <a:gd name="connsiteX5" fmla="*/ 4716000 w 4716000"/>
              <a:gd name="connsiteY5" fmla="*/ 2940000 h 5040000"/>
              <a:gd name="connsiteX6" fmla="*/ 4716000 w 4716000"/>
              <a:gd name="connsiteY6" fmla="*/ 2940000 h 5040000"/>
              <a:gd name="connsiteX7" fmla="*/ 4716000 w 4716000"/>
              <a:gd name="connsiteY7" fmla="*/ 4200000 h 5040000"/>
              <a:gd name="connsiteX8" fmla="*/ 4716000 w 4716000"/>
              <a:gd name="connsiteY8" fmla="*/ 5040000 h 5040000"/>
              <a:gd name="connsiteX9" fmla="*/ 1965000 w 4716000"/>
              <a:gd name="connsiteY9" fmla="*/ 5040000 h 5040000"/>
              <a:gd name="connsiteX10" fmla="*/ 4225 w 4716000"/>
              <a:gd name="connsiteY10" fmla="*/ 5034993 h 5040000"/>
              <a:gd name="connsiteX11" fmla="*/ 134212 w 4716000"/>
              <a:gd name="connsiteY11" fmla="*/ 4914466 h 5040000"/>
              <a:gd name="connsiteX12" fmla="*/ 0 w 4716000"/>
              <a:gd name="connsiteY12" fmla="*/ 4777700 h 5040000"/>
              <a:gd name="connsiteX13" fmla="*/ 0 w 4716000"/>
              <a:gd name="connsiteY13" fmla="*/ 4200000 h 5040000"/>
              <a:gd name="connsiteX14" fmla="*/ 0 w 4716000"/>
              <a:gd name="connsiteY14" fmla="*/ 2940000 h 5040000"/>
              <a:gd name="connsiteX15" fmla="*/ 0 w 4716000"/>
              <a:gd name="connsiteY15" fmla="*/ 2940000 h 5040000"/>
              <a:gd name="connsiteX16" fmla="*/ 0 w 4716000"/>
              <a:gd name="connsiteY16" fmla="*/ 0 h 5040000"/>
              <a:gd name="connsiteX0" fmla="*/ 0 w 4716000"/>
              <a:gd name="connsiteY0" fmla="*/ 0 h 5040000"/>
              <a:gd name="connsiteX1" fmla="*/ 786000 w 4716000"/>
              <a:gd name="connsiteY1" fmla="*/ 0 h 5040000"/>
              <a:gd name="connsiteX2" fmla="*/ 786000 w 4716000"/>
              <a:gd name="connsiteY2" fmla="*/ 0 h 5040000"/>
              <a:gd name="connsiteX3" fmla="*/ 1965000 w 4716000"/>
              <a:gd name="connsiteY3" fmla="*/ 0 h 5040000"/>
              <a:gd name="connsiteX4" fmla="*/ 4716000 w 4716000"/>
              <a:gd name="connsiteY4" fmla="*/ 0 h 5040000"/>
              <a:gd name="connsiteX5" fmla="*/ 4716000 w 4716000"/>
              <a:gd name="connsiteY5" fmla="*/ 2940000 h 5040000"/>
              <a:gd name="connsiteX6" fmla="*/ 4716000 w 4716000"/>
              <a:gd name="connsiteY6" fmla="*/ 2940000 h 5040000"/>
              <a:gd name="connsiteX7" fmla="*/ 4716000 w 4716000"/>
              <a:gd name="connsiteY7" fmla="*/ 4200000 h 5040000"/>
              <a:gd name="connsiteX8" fmla="*/ 4716000 w 4716000"/>
              <a:gd name="connsiteY8" fmla="*/ 5040000 h 5040000"/>
              <a:gd name="connsiteX9" fmla="*/ 1965000 w 4716000"/>
              <a:gd name="connsiteY9" fmla="*/ 5040000 h 5040000"/>
              <a:gd name="connsiteX10" fmla="*/ 1774 w 4716000"/>
              <a:gd name="connsiteY10" fmla="*/ 5034993 h 5040000"/>
              <a:gd name="connsiteX11" fmla="*/ 134212 w 4716000"/>
              <a:gd name="connsiteY11" fmla="*/ 4914466 h 5040000"/>
              <a:gd name="connsiteX12" fmla="*/ 0 w 4716000"/>
              <a:gd name="connsiteY12" fmla="*/ 4777700 h 5040000"/>
              <a:gd name="connsiteX13" fmla="*/ 0 w 4716000"/>
              <a:gd name="connsiteY13" fmla="*/ 4200000 h 5040000"/>
              <a:gd name="connsiteX14" fmla="*/ 0 w 4716000"/>
              <a:gd name="connsiteY14" fmla="*/ 2940000 h 5040000"/>
              <a:gd name="connsiteX15" fmla="*/ 0 w 4716000"/>
              <a:gd name="connsiteY15" fmla="*/ 2940000 h 5040000"/>
              <a:gd name="connsiteX16" fmla="*/ 0 w 4716000"/>
              <a:gd name="connsiteY16" fmla="*/ 0 h 5040000"/>
              <a:gd name="connsiteX0" fmla="*/ 0 w 4716000"/>
              <a:gd name="connsiteY0" fmla="*/ 0 h 5040000"/>
              <a:gd name="connsiteX1" fmla="*/ 786000 w 4716000"/>
              <a:gd name="connsiteY1" fmla="*/ 0 h 5040000"/>
              <a:gd name="connsiteX2" fmla="*/ 786000 w 4716000"/>
              <a:gd name="connsiteY2" fmla="*/ 0 h 5040000"/>
              <a:gd name="connsiteX3" fmla="*/ 1965000 w 4716000"/>
              <a:gd name="connsiteY3" fmla="*/ 0 h 5040000"/>
              <a:gd name="connsiteX4" fmla="*/ 4716000 w 4716000"/>
              <a:gd name="connsiteY4" fmla="*/ 0 h 5040000"/>
              <a:gd name="connsiteX5" fmla="*/ 4716000 w 4716000"/>
              <a:gd name="connsiteY5" fmla="*/ 2940000 h 5040000"/>
              <a:gd name="connsiteX6" fmla="*/ 4716000 w 4716000"/>
              <a:gd name="connsiteY6" fmla="*/ 2940000 h 5040000"/>
              <a:gd name="connsiteX7" fmla="*/ 4716000 w 4716000"/>
              <a:gd name="connsiteY7" fmla="*/ 4200000 h 5040000"/>
              <a:gd name="connsiteX8" fmla="*/ 4716000 w 4716000"/>
              <a:gd name="connsiteY8" fmla="*/ 5040000 h 5040000"/>
              <a:gd name="connsiteX9" fmla="*/ 1965000 w 4716000"/>
              <a:gd name="connsiteY9" fmla="*/ 5040000 h 5040000"/>
              <a:gd name="connsiteX10" fmla="*/ 9129 w 4716000"/>
              <a:gd name="connsiteY10" fmla="*/ 5039895 h 5040000"/>
              <a:gd name="connsiteX11" fmla="*/ 134212 w 4716000"/>
              <a:gd name="connsiteY11" fmla="*/ 4914466 h 5040000"/>
              <a:gd name="connsiteX12" fmla="*/ 0 w 4716000"/>
              <a:gd name="connsiteY12" fmla="*/ 4777700 h 5040000"/>
              <a:gd name="connsiteX13" fmla="*/ 0 w 4716000"/>
              <a:gd name="connsiteY13" fmla="*/ 4200000 h 5040000"/>
              <a:gd name="connsiteX14" fmla="*/ 0 w 4716000"/>
              <a:gd name="connsiteY14" fmla="*/ 2940000 h 5040000"/>
              <a:gd name="connsiteX15" fmla="*/ 0 w 4716000"/>
              <a:gd name="connsiteY15" fmla="*/ 2940000 h 5040000"/>
              <a:gd name="connsiteX16" fmla="*/ 0 w 4716000"/>
              <a:gd name="connsiteY16" fmla="*/ 0 h 5040000"/>
              <a:gd name="connsiteX0" fmla="*/ 677 w 4716677"/>
              <a:gd name="connsiteY0" fmla="*/ 0 h 5040000"/>
              <a:gd name="connsiteX1" fmla="*/ 786677 w 4716677"/>
              <a:gd name="connsiteY1" fmla="*/ 0 h 5040000"/>
              <a:gd name="connsiteX2" fmla="*/ 786677 w 4716677"/>
              <a:gd name="connsiteY2" fmla="*/ 0 h 5040000"/>
              <a:gd name="connsiteX3" fmla="*/ 1965677 w 4716677"/>
              <a:gd name="connsiteY3" fmla="*/ 0 h 5040000"/>
              <a:gd name="connsiteX4" fmla="*/ 4716677 w 4716677"/>
              <a:gd name="connsiteY4" fmla="*/ 0 h 5040000"/>
              <a:gd name="connsiteX5" fmla="*/ 4716677 w 4716677"/>
              <a:gd name="connsiteY5" fmla="*/ 2940000 h 5040000"/>
              <a:gd name="connsiteX6" fmla="*/ 4716677 w 4716677"/>
              <a:gd name="connsiteY6" fmla="*/ 2940000 h 5040000"/>
              <a:gd name="connsiteX7" fmla="*/ 4716677 w 4716677"/>
              <a:gd name="connsiteY7" fmla="*/ 4200000 h 5040000"/>
              <a:gd name="connsiteX8" fmla="*/ 4716677 w 4716677"/>
              <a:gd name="connsiteY8" fmla="*/ 5040000 h 5040000"/>
              <a:gd name="connsiteX9" fmla="*/ 1965677 w 4716677"/>
              <a:gd name="connsiteY9" fmla="*/ 5040000 h 5040000"/>
              <a:gd name="connsiteX10" fmla="*/ 0 w 4716677"/>
              <a:gd name="connsiteY10" fmla="*/ 5039895 h 5040000"/>
              <a:gd name="connsiteX11" fmla="*/ 134889 w 4716677"/>
              <a:gd name="connsiteY11" fmla="*/ 4914466 h 5040000"/>
              <a:gd name="connsiteX12" fmla="*/ 677 w 4716677"/>
              <a:gd name="connsiteY12" fmla="*/ 4777700 h 5040000"/>
              <a:gd name="connsiteX13" fmla="*/ 677 w 4716677"/>
              <a:gd name="connsiteY13" fmla="*/ 4200000 h 5040000"/>
              <a:gd name="connsiteX14" fmla="*/ 677 w 4716677"/>
              <a:gd name="connsiteY14" fmla="*/ 2940000 h 5040000"/>
              <a:gd name="connsiteX15" fmla="*/ 677 w 4716677"/>
              <a:gd name="connsiteY15" fmla="*/ 2940000 h 5040000"/>
              <a:gd name="connsiteX16" fmla="*/ 677 w 4716677"/>
              <a:gd name="connsiteY16" fmla="*/ 0 h 5040000"/>
              <a:gd name="connsiteX0" fmla="*/ 0 w 4716000"/>
              <a:gd name="connsiteY0" fmla="*/ 0 h 5040000"/>
              <a:gd name="connsiteX1" fmla="*/ 786000 w 4716000"/>
              <a:gd name="connsiteY1" fmla="*/ 0 h 5040000"/>
              <a:gd name="connsiteX2" fmla="*/ 786000 w 4716000"/>
              <a:gd name="connsiteY2" fmla="*/ 0 h 5040000"/>
              <a:gd name="connsiteX3" fmla="*/ 1965000 w 4716000"/>
              <a:gd name="connsiteY3" fmla="*/ 0 h 5040000"/>
              <a:gd name="connsiteX4" fmla="*/ 4716000 w 4716000"/>
              <a:gd name="connsiteY4" fmla="*/ 0 h 5040000"/>
              <a:gd name="connsiteX5" fmla="*/ 4716000 w 4716000"/>
              <a:gd name="connsiteY5" fmla="*/ 2940000 h 5040000"/>
              <a:gd name="connsiteX6" fmla="*/ 4716000 w 4716000"/>
              <a:gd name="connsiteY6" fmla="*/ 2940000 h 5040000"/>
              <a:gd name="connsiteX7" fmla="*/ 4716000 w 4716000"/>
              <a:gd name="connsiteY7" fmla="*/ 4200000 h 5040000"/>
              <a:gd name="connsiteX8" fmla="*/ 4716000 w 4716000"/>
              <a:gd name="connsiteY8" fmla="*/ 5040000 h 5040000"/>
              <a:gd name="connsiteX9" fmla="*/ 1965000 w 4716000"/>
              <a:gd name="connsiteY9" fmla="*/ 5040000 h 5040000"/>
              <a:gd name="connsiteX10" fmla="*/ 4226 w 4716000"/>
              <a:gd name="connsiteY10" fmla="*/ 5034992 h 5040000"/>
              <a:gd name="connsiteX11" fmla="*/ 134212 w 4716000"/>
              <a:gd name="connsiteY11" fmla="*/ 4914466 h 5040000"/>
              <a:gd name="connsiteX12" fmla="*/ 0 w 4716000"/>
              <a:gd name="connsiteY12" fmla="*/ 4777700 h 5040000"/>
              <a:gd name="connsiteX13" fmla="*/ 0 w 4716000"/>
              <a:gd name="connsiteY13" fmla="*/ 4200000 h 5040000"/>
              <a:gd name="connsiteX14" fmla="*/ 0 w 4716000"/>
              <a:gd name="connsiteY14" fmla="*/ 2940000 h 5040000"/>
              <a:gd name="connsiteX15" fmla="*/ 0 w 4716000"/>
              <a:gd name="connsiteY15" fmla="*/ 2940000 h 5040000"/>
              <a:gd name="connsiteX16" fmla="*/ 0 w 4716000"/>
              <a:gd name="connsiteY16" fmla="*/ 0 h 5040000"/>
              <a:gd name="connsiteX0" fmla="*/ 677 w 4716677"/>
              <a:gd name="connsiteY0" fmla="*/ 0 h 5040000"/>
              <a:gd name="connsiteX1" fmla="*/ 786677 w 4716677"/>
              <a:gd name="connsiteY1" fmla="*/ 0 h 5040000"/>
              <a:gd name="connsiteX2" fmla="*/ 786677 w 4716677"/>
              <a:gd name="connsiteY2" fmla="*/ 0 h 5040000"/>
              <a:gd name="connsiteX3" fmla="*/ 1965677 w 4716677"/>
              <a:gd name="connsiteY3" fmla="*/ 0 h 5040000"/>
              <a:gd name="connsiteX4" fmla="*/ 4716677 w 4716677"/>
              <a:gd name="connsiteY4" fmla="*/ 0 h 5040000"/>
              <a:gd name="connsiteX5" fmla="*/ 4716677 w 4716677"/>
              <a:gd name="connsiteY5" fmla="*/ 2940000 h 5040000"/>
              <a:gd name="connsiteX6" fmla="*/ 4716677 w 4716677"/>
              <a:gd name="connsiteY6" fmla="*/ 2940000 h 5040000"/>
              <a:gd name="connsiteX7" fmla="*/ 4716677 w 4716677"/>
              <a:gd name="connsiteY7" fmla="*/ 4200000 h 5040000"/>
              <a:gd name="connsiteX8" fmla="*/ 4716677 w 4716677"/>
              <a:gd name="connsiteY8" fmla="*/ 5040000 h 5040000"/>
              <a:gd name="connsiteX9" fmla="*/ 1965677 w 4716677"/>
              <a:gd name="connsiteY9" fmla="*/ 5040000 h 5040000"/>
              <a:gd name="connsiteX10" fmla="*/ 0 w 4716677"/>
              <a:gd name="connsiteY10" fmla="*/ 5039895 h 5040000"/>
              <a:gd name="connsiteX11" fmla="*/ 134889 w 4716677"/>
              <a:gd name="connsiteY11" fmla="*/ 4914466 h 5040000"/>
              <a:gd name="connsiteX12" fmla="*/ 677 w 4716677"/>
              <a:gd name="connsiteY12" fmla="*/ 4777700 h 5040000"/>
              <a:gd name="connsiteX13" fmla="*/ 677 w 4716677"/>
              <a:gd name="connsiteY13" fmla="*/ 4200000 h 5040000"/>
              <a:gd name="connsiteX14" fmla="*/ 677 w 4716677"/>
              <a:gd name="connsiteY14" fmla="*/ 2940000 h 5040000"/>
              <a:gd name="connsiteX15" fmla="*/ 677 w 4716677"/>
              <a:gd name="connsiteY15" fmla="*/ 2940000 h 5040000"/>
              <a:gd name="connsiteX16" fmla="*/ 677 w 4716677"/>
              <a:gd name="connsiteY16" fmla="*/ 0 h 5040000"/>
              <a:gd name="connsiteX0" fmla="*/ 48302 w 4764302"/>
              <a:gd name="connsiteY0" fmla="*/ 0 h 5040000"/>
              <a:gd name="connsiteX1" fmla="*/ 834302 w 4764302"/>
              <a:gd name="connsiteY1" fmla="*/ 0 h 5040000"/>
              <a:gd name="connsiteX2" fmla="*/ 834302 w 4764302"/>
              <a:gd name="connsiteY2" fmla="*/ 0 h 5040000"/>
              <a:gd name="connsiteX3" fmla="*/ 2013302 w 4764302"/>
              <a:gd name="connsiteY3" fmla="*/ 0 h 5040000"/>
              <a:gd name="connsiteX4" fmla="*/ 4764302 w 4764302"/>
              <a:gd name="connsiteY4" fmla="*/ 0 h 5040000"/>
              <a:gd name="connsiteX5" fmla="*/ 4764302 w 4764302"/>
              <a:gd name="connsiteY5" fmla="*/ 2940000 h 5040000"/>
              <a:gd name="connsiteX6" fmla="*/ 4764302 w 4764302"/>
              <a:gd name="connsiteY6" fmla="*/ 2940000 h 5040000"/>
              <a:gd name="connsiteX7" fmla="*/ 4764302 w 4764302"/>
              <a:gd name="connsiteY7" fmla="*/ 4200000 h 5040000"/>
              <a:gd name="connsiteX8" fmla="*/ 4764302 w 4764302"/>
              <a:gd name="connsiteY8" fmla="*/ 5040000 h 5040000"/>
              <a:gd name="connsiteX9" fmla="*/ 2013302 w 4764302"/>
              <a:gd name="connsiteY9" fmla="*/ 5040000 h 5040000"/>
              <a:gd name="connsiteX10" fmla="*/ 0 w 4764302"/>
              <a:gd name="connsiteY10" fmla="*/ 5001795 h 5040000"/>
              <a:gd name="connsiteX11" fmla="*/ 182514 w 4764302"/>
              <a:gd name="connsiteY11" fmla="*/ 4914466 h 5040000"/>
              <a:gd name="connsiteX12" fmla="*/ 48302 w 4764302"/>
              <a:gd name="connsiteY12" fmla="*/ 4777700 h 5040000"/>
              <a:gd name="connsiteX13" fmla="*/ 48302 w 4764302"/>
              <a:gd name="connsiteY13" fmla="*/ 4200000 h 5040000"/>
              <a:gd name="connsiteX14" fmla="*/ 48302 w 4764302"/>
              <a:gd name="connsiteY14" fmla="*/ 2940000 h 5040000"/>
              <a:gd name="connsiteX15" fmla="*/ 48302 w 4764302"/>
              <a:gd name="connsiteY15" fmla="*/ 2940000 h 5040000"/>
              <a:gd name="connsiteX16" fmla="*/ 48302 w 4764302"/>
              <a:gd name="connsiteY16" fmla="*/ 0 h 5040000"/>
              <a:gd name="connsiteX0" fmla="*/ 10202 w 4726202"/>
              <a:gd name="connsiteY0" fmla="*/ 0 h 5040000"/>
              <a:gd name="connsiteX1" fmla="*/ 796202 w 4726202"/>
              <a:gd name="connsiteY1" fmla="*/ 0 h 5040000"/>
              <a:gd name="connsiteX2" fmla="*/ 796202 w 4726202"/>
              <a:gd name="connsiteY2" fmla="*/ 0 h 5040000"/>
              <a:gd name="connsiteX3" fmla="*/ 1975202 w 4726202"/>
              <a:gd name="connsiteY3" fmla="*/ 0 h 5040000"/>
              <a:gd name="connsiteX4" fmla="*/ 4726202 w 4726202"/>
              <a:gd name="connsiteY4" fmla="*/ 0 h 5040000"/>
              <a:gd name="connsiteX5" fmla="*/ 4726202 w 4726202"/>
              <a:gd name="connsiteY5" fmla="*/ 2940000 h 5040000"/>
              <a:gd name="connsiteX6" fmla="*/ 4726202 w 4726202"/>
              <a:gd name="connsiteY6" fmla="*/ 2940000 h 5040000"/>
              <a:gd name="connsiteX7" fmla="*/ 4726202 w 4726202"/>
              <a:gd name="connsiteY7" fmla="*/ 4200000 h 5040000"/>
              <a:gd name="connsiteX8" fmla="*/ 4726202 w 4726202"/>
              <a:gd name="connsiteY8" fmla="*/ 5040000 h 5040000"/>
              <a:gd name="connsiteX9" fmla="*/ 1975202 w 4726202"/>
              <a:gd name="connsiteY9" fmla="*/ 5040000 h 5040000"/>
              <a:gd name="connsiteX10" fmla="*/ 0 w 4726202"/>
              <a:gd name="connsiteY10" fmla="*/ 5037990 h 5040000"/>
              <a:gd name="connsiteX11" fmla="*/ 144414 w 4726202"/>
              <a:gd name="connsiteY11" fmla="*/ 4914466 h 5040000"/>
              <a:gd name="connsiteX12" fmla="*/ 10202 w 4726202"/>
              <a:gd name="connsiteY12" fmla="*/ 4777700 h 5040000"/>
              <a:gd name="connsiteX13" fmla="*/ 10202 w 4726202"/>
              <a:gd name="connsiteY13" fmla="*/ 4200000 h 5040000"/>
              <a:gd name="connsiteX14" fmla="*/ 10202 w 4726202"/>
              <a:gd name="connsiteY14" fmla="*/ 2940000 h 5040000"/>
              <a:gd name="connsiteX15" fmla="*/ 10202 w 4726202"/>
              <a:gd name="connsiteY15" fmla="*/ 2940000 h 5040000"/>
              <a:gd name="connsiteX16" fmla="*/ 10202 w 4726202"/>
              <a:gd name="connsiteY16" fmla="*/ 0 h 5040000"/>
              <a:gd name="connsiteX0" fmla="*/ 0 w 4716000"/>
              <a:gd name="connsiteY0" fmla="*/ 0 h 5040000"/>
              <a:gd name="connsiteX1" fmla="*/ 786000 w 4716000"/>
              <a:gd name="connsiteY1" fmla="*/ 0 h 5040000"/>
              <a:gd name="connsiteX2" fmla="*/ 786000 w 4716000"/>
              <a:gd name="connsiteY2" fmla="*/ 0 h 5040000"/>
              <a:gd name="connsiteX3" fmla="*/ 1965000 w 4716000"/>
              <a:gd name="connsiteY3" fmla="*/ 0 h 5040000"/>
              <a:gd name="connsiteX4" fmla="*/ 4716000 w 4716000"/>
              <a:gd name="connsiteY4" fmla="*/ 0 h 5040000"/>
              <a:gd name="connsiteX5" fmla="*/ 4716000 w 4716000"/>
              <a:gd name="connsiteY5" fmla="*/ 2940000 h 5040000"/>
              <a:gd name="connsiteX6" fmla="*/ 4716000 w 4716000"/>
              <a:gd name="connsiteY6" fmla="*/ 2940000 h 5040000"/>
              <a:gd name="connsiteX7" fmla="*/ 4716000 w 4716000"/>
              <a:gd name="connsiteY7" fmla="*/ 4200000 h 5040000"/>
              <a:gd name="connsiteX8" fmla="*/ 4716000 w 4716000"/>
              <a:gd name="connsiteY8" fmla="*/ 5040000 h 5040000"/>
              <a:gd name="connsiteX9" fmla="*/ 1965000 w 4716000"/>
              <a:gd name="connsiteY9" fmla="*/ 5040000 h 5040000"/>
              <a:gd name="connsiteX10" fmla="*/ 5038 w 4716000"/>
              <a:gd name="connsiteY10" fmla="*/ 5036085 h 5040000"/>
              <a:gd name="connsiteX11" fmla="*/ 134212 w 4716000"/>
              <a:gd name="connsiteY11" fmla="*/ 4914466 h 5040000"/>
              <a:gd name="connsiteX12" fmla="*/ 0 w 4716000"/>
              <a:gd name="connsiteY12" fmla="*/ 4777700 h 5040000"/>
              <a:gd name="connsiteX13" fmla="*/ 0 w 4716000"/>
              <a:gd name="connsiteY13" fmla="*/ 4200000 h 5040000"/>
              <a:gd name="connsiteX14" fmla="*/ 0 w 4716000"/>
              <a:gd name="connsiteY14" fmla="*/ 2940000 h 5040000"/>
              <a:gd name="connsiteX15" fmla="*/ 0 w 4716000"/>
              <a:gd name="connsiteY15" fmla="*/ 2940000 h 5040000"/>
              <a:gd name="connsiteX16" fmla="*/ 0 w 4716000"/>
              <a:gd name="connsiteY16" fmla="*/ 0 h 5040000"/>
              <a:gd name="connsiteX0" fmla="*/ 0 w 4716000"/>
              <a:gd name="connsiteY0" fmla="*/ 0 h 5040000"/>
              <a:gd name="connsiteX1" fmla="*/ 786000 w 4716000"/>
              <a:gd name="connsiteY1" fmla="*/ 0 h 5040000"/>
              <a:gd name="connsiteX2" fmla="*/ 786000 w 4716000"/>
              <a:gd name="connsiteY2" fmla="*/ 0 h 5040000"/>
              <a:gd name="connsiteX3" fmla="*/ 1965000 w 4716000"/>
              <a:gd name="connsiteY3" fmla="*/ 0 h 5040000"/>
              <a:gd name="connsiteX4" fmla="*/ 4716000 w 4716000"/>
              <a:gd name="connsiteY4" fmla="*/ 0 h 5040000"/>
              <a:gd name="connsiteX5" fmla="*/ 4716000 w 4716000"/>
              <a:gd name="connsiteY5" fmla="*/ 2940000 h 5040000"/>
              <a:gd name="connsiteX6" fmla="*/ 4716000 w 4716000"/>
              <a:gd name="connsiteY6" fmla="*/ 2940000 h 5040000"/>
              <a:gd name="connsiteX7" fmla="*/ 4716000 w 4716000"/>
              <a:gd name="connsiteY7" fmla="*/ 4200000 h 5040000"/>
              <a:gd name="connsiteX8" fmla="*/ 4716000 w 4716000"/>
              <a:gd name="connsiteY8" fmla="*/ 5040000 h 5040000"/>
              <a:gd name="connsiteX9" fmla="*/ 1965000 w 4716000"/>
              <a:gd name="connsiteY9" fmla="*/ 5040000 h 5040000"/>
              <a:gd name="connsiteX10" fmla="*/ 5038 w 4716000"/>
              <a:gd name="connsiteY10" fmla="*/ 5036085 h 5040000"/>
              <a:gd name="connsiteX11" fmla="*/ 134212 w 4716000"/>
              <a:gd name="connsiteY11" fmla="*/ 4906846 h 5040000"/>
              <a:gd name="connsiteX12" fmla="*/ 0 w 4716000"/>
              <a:gd name="connsiteY12" fmla="*/ 4777700 h 5040000"/>
              <a:gd name="connsiteX13" fmla="*/ 0 w 4716000"/>
              <a:gd name="connsiteY13" fmla="*/ 4200000 h 5040000"/>
              <a:gd name="connsiteX14" fmla="*/ 0 w 4716000"/>
              <a:gd name="connsiteY14" fmla="*/ 2940000 h 5040000"/>
              <a:gd name="connsiteX15" fmla="*/ 0 w 4716000"/>
              <a:gd name="connsiteY15" fmla="*/ 2940000 h 5040000"/>
              <a:gd name="connsiteX16" fmla="*/ 0 w 4716000"/>
              <a:gd name="connsiteY16" fmla="*/ 0 h 5040000"/>
              <a:gd name="connsiteX0" fmla="*/ 0 w 4716000"/>
              <a:gd name="connsiteY0" fmla="*/ 0 h 5040000"/>
              <a:gd name="connsiteX1" fmla="*/ 786000 w 4716000"/>
              <a:gd name="connsiteY1" fmla="*/ 0 h 5040000"/>
              <a:gd name="connsiteX2" fmla="*/ 786000 w 4716000"/>
              <a:gd name="connsiteY2" fmla="*/ 0 h 5040000"/>
              <a:gd name="connsiteX3" fmla="*/ 4716000 w 4716000"/>
              <a:gd name="connsiteY3" fmla="*/ 0 h 5040000"/>
              <a:gd name="connsiteX4" fmla="*/ 4716000 w 4716000"/>
              <a:gd name="connsiteY4" fmla="*/ 2940000 h 5040000"/>
              <a:gd name="connsiteX5" fmla="*/ 4716000 w 4716000"/>
              <a:gd name="connsiteY5" fmla="*/ 2940000 h 5040000"/>
              <a:gd name="connsiteX6" fmla="*/ 4716000 w 4716000"/>
              <a:gd name="connsiteY6" fmla="*/ 4200000 h 5040000"/>
              <a:gd name="connsiteX7" fmla="*/ 4716000 w 4716000"/>
              <a:gd name="connsiteY7" fmla="*/ 5040000 h 5040000"/>
              <a:gd name="connsiteX8" fmla="*/ 1965000 w 4716000"/>
              <a:gd name="connsiteY8" fmla="*/ 5040000 h 5040000"/>
              <a:gd name="connsiteX9" fmla="*/ 5038 w 4716000"/>
              <a:gd name="connsiteY9" fmla="*/ 5036085 h 5040000"/>
              <a:gd name="connsiteX10" fmla="*/ 134212 w 4716000"/>
              <a:gd name="connsiteY10" fmla="*/ 4906846 h 5040000"/>
              <a:gd name="connsiteX11" fmla="*/ 0 w 4716000"/>
              <a:gd name="connsiteY11" fmla="*/ 4777700 h 5040000"/>
              <a:gd name="connsiteX12" fmla="*/ 0 w 4716000"/>
              <a:gd name="connsiteY12" fmla="*/ 4200000 h 5040000"/>
              <a:gd name="connsiteX13" fmla="*/ 0 w 4716000"/>
              <a:gd name="connsiteY13" fmla="*/ 2940000 h 5040000"/>
              <a:gd name="connsiteX14" fmla="*/ 0 w 4716000"/>
              <a:gd name="connsiteY14" fmla="*/ 2940000 h 5040000"/>
              <a:gd name="connsiteX15" fmla="*/ 0 w 4716000"/>
              <a:gd name="connsiteY15" fmla="*/ 0 h 5040000"/>
              <a:gd name="connsiteX0" fmla="*/ 0 w 4716000"/>
              <a:gd name="connsiteY0" fmla="*/ 0 h 5040000"/>
              <a:gd name="connsiteX1" fmla="*/ 786000 w 4716000"/>
              <a:gd name="connsiteY1" fmla="*/ 0 h 5040000"/>
              <a:gd name="connsiteX2" fmla="*/ 4716000 w 4716000"/>
              <a:gd name="connsiteY2" fmla="*/ 0 h 5040000"/>
              <a:gd name="connsiteX3" fmla="*/ 4716000 w 4716000"/>
              <a:gd name="connsiteY3" fmla="*/ 2940000 h 5040000"/>
              <a:gd name="connsiteX4" fmla="*/ 4716000 w 4716000"/>
              <a:gd name="connsiteY4" fmla="*/ 2940000 h 5040000"/>
              <a:gd name="connsiteX5" fmla="*/ 4716000 w 4716000"/>
              <a:gd name="connsiteY5" fmla="*/ 4200000 h 5040000"/>
              <a:gd name="connsiteX6" fmla="*/ 4716000 w 4716000"/>
              <a:gd name="connsiteY6" fmla="*/ 5040000 h 5040000"/>
              <a:gd name="connsiteX7" fmla="*/ 1965000 w 4716000"/>
              <a:gd name="connsiteY7" fmla="*/ 5040000 h 5040000"/>
              <a:gd name="connsiteX8" fmla="*/ 5038 w 4716000"/>
              <a:gd name="connsiteY8" fmla="*/ 5036085 h 5040000"/>
              <a:gd name="connsiteX9" fmla="*/ 134212 w 4716000"/>
              <a:gd name="connsiteY9" fmla="*/ 4906846 h 5040000"/>
              <a:gd name="connsiteX10" fmla="*/ 0 w 4716000"/>
              <a:gd name="connsiteY10" fmla="*/ 4777700 h 5040000"/>
              <a:gd name="connsiteX11" fmla="*/ 0 w 4716000"/>
              <a:gd name="connsiteY11" fmla="*/ 4200000 h 5040000"/>
              <a:gd name="connsiteX12" fmla="*/ 0 w 4716000"/>
              <a:gd name="connsiteY12" fmla="*/ 2940000 h 5040000"/>
              <a:gd name="connsiteX13" fmla="*/ 0 w 4716000"/>
              <a:gd name="connsiteY13" fmla="*/ 2940000 h 5040000"/>
              <a:gd name="connsiteX14" fmla="*/ 0 w 4716000"/>
              <a:gd name="connsiteY14" fmla="*/ 0 h 5040000"/>
              <a:gd name="connsiteX0" fmla="*/ 0 w 4716000"/>
              <a:gd name="connsiteY0" fmla="*/ 0 h 5040000"/>
              <a:gd name="connsiteX1" fmla="*/ 4716000 w 4716000"/>
              <a:gd name="connsiteY1" fmla="*/ 0 h 5040000"/>
              <a:gd name="connsiteX2" fmla="*/ 4716000 w 4716000"/>
              <a:gd name="connsiteY2" fmla="*/ 2940000 h 5040000"/>
              <a:gd name="connsiteX3" fmla="*/ 4716000 w 4716000"/>
              <a:gd name="connsiteY3" fmla="*/ 2940000 h 5040000"/>
              <a:gd name="connsiteX4" fmla="*/ 4716000 w 4716000"/>
              <a:gd name="connsiteY4" fmla="*/ 4200000 h 5040000"/>
              <a:gd name="connsiteX5" fmla="*/ 4716000 w 4716000"/>
              <a:gd name="connsiteY5" fmla="*/ 5040000 h 5040000"/>
              <a:gd name="connsiteX6" fmla="*/ 1965000 w 4716000"/>
              <a:gd name="connsiteY6" fmla="*/ 5040000 h 5040000"/>
              <a:gd name="connsiteX7" fmla="*/ 5038 w 4716000"/>
              <a:gd name="connsiteY7" fmla="*/ 5036085 h 5040000"/>
              <a:gd name="connsiteX8" fmla="*/ 134212 w 4716000"/>
              <a:gd name="connsiteY8" fmla="*/ 4906846 h 5040000"/>
              <a:gd name="connsiteX9" fmla="*/ 0 w 4716000"/>
              <a:gd name="connsiteY9" fmla="*/ 4777700 h 5040000"/>
              <a:gd name="connsiteX10" fmla="*/ 0 w 4716000"/>
              <a:gd name="connsiteY10" fmla="*/ 4200000 h 5040000"/>
              <a:gd name="connsiteX11" fmla="*/ 0 w 4716000"/>
              <a:gd name="connsiteY11" fmla="*/ 2940000 h 5040000"/>
              <a:gd name="connsiteX12" fmla="*/ 0 w 4716000"/>
              <a:gd name="connsiteY12" fmla="*/ 2940000 h 5040000"/>
              <a:gd name="connsiteX13" fmla="*/ 0 w 4716000"/>
              <a:gd name="connsiteY13" fmla="*/ 0 h 50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716000" h="5040000">
                <a:moveTo>
                  <a:pt x="0" y="0"/>
                </a:moveTo>
                <a:lnTo>
                  <a:pt x="4716000" y="0"/>
                </a:lnTo>
                <a:lnTo>
                  <a:pt x="4716000" y="2940000"/>
                </a:lnTo>
                <a:lnTo>
                  <a:pt x="4716000" y="2940000"/>
                </a:lnTo>
                <a:lnTo>
                  <a:pt x="4716000" y="4200000"/>
                </a:lnTo>
                <a:lnTo>
                  <a:pt x="4716000" y="5040000"/>
                </a:lnTo>
                <a:lnTo>
                  <a:pt x="1965000" y="5040000"/>
                </a:lnTo>
                <a:lnTo>
                  <a:pt x="5038" y="5036085"/>
                </a:lnTo>
                <a:lnTo>
                  <a:pt x="134212" y="4906846"/>
                </a:lnTo>
                <a:lnTo>
                  <a:pt x="0" y="4777700"/>
                </a:lnTo>
                <a:lnTo>
                  <a:pt x="0" y="4200000"/>
                </a:lnTo>
                <a:lnTo>
                  <a:pt x="0" y="2940000"/>
                </a:lnTo>
                <a:lnTo>
                  <a:pt x="0" y="2940000"/>
                </a:lnTo>
                <a:lnTo>
                  <a:pt x="0" y="0"/>
                </a:lnTo>
                <a:close/>
              </a:path>
            </a:pathLst>
          </a:custGeo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9EDE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000" y="277368"/>
            <a:ext cx="10272000" cy="79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246204" y="4231461"/>
            <a:ext cx="3444864" cy="752792"/>
          </a:xfrm>
        </p:spPr>
        <p:txBody>
          <a:bodyPr anchor="ctr">
            <a:noAutofit/>
          </a:bodyPr>
          <a:lstStyle>
            <a:lvl1pPr marL="0" indent="0">
              <a:lnSpc>
                <a:spcPct val="120000"/>
              </a:lnSpc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246204" y="5338641"/>
            <a:ext cx="3444864" cy="717069"/>
          </a:xfrm>
        </p:spPr>
        <p:txBody>
          <a:bodyPr anchor="ctr">
            <a:noAutofit/>
          </a:bodyPr>
          <a:lstStyle>
            <a:lvl1pPr marL="0" indent="0">
              <a:lnSpc>
                <a:spcPct val="120000"/>
              </a:lnSpc>
              <a:buNone/>
              <a:defRPr lang="en-GB" sz="1400" dirty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963084" y="85725"/>
            <a:ext cx="10276416" cy="209550"/>
          </a:xfrm>
        </p:spPr>
        <p:txBody>
          <a:bodyPr/>
          <a:lstStyle>
            <a:lvl1pPr marL="0" indent="0">
              <a:buNone/>
              <a:defRPr sz="11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4237612C-60FE-414F-B55B-99C06A18D7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767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000" y="277368"/>
            <a:ext cx="5040000" cy="79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407573" y="0"/>
            <a:ext cx="4824427" cy="6858000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EDE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20"/>
          </p:nvPr>
        </p:nvSpPr>
        <p:spPr>
          <a:xfrm>
            <a:off x="960000" y="1266825"/>
            <a:ext cx="5040000" cy="4968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63084" y="85725"/>
            <a:ext cx="5040000" cy="209550"/>
          </a:xfrm>
        </p:spPr>
        <p:txBody>
          <a:bodyPr/>
          <a:lstStyle>
            <a:lvl1pPr marL="0" indent="0">
              <a:buNone/>
              <a:defRPr sz="11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21"/>
          </p:nvPr>
        </p:nvSpPr>
        <p:spPr>
          <a:xfrm>
            <a:off x="3215219" y="6515100"/>
            <a:ext cx="2785533" cy="179388"/>
          </a:xfr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4237612C-60FE-414F-B55B-99C06A18D7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761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960000" y="1266825"/>
            <a:ext cx="2568000" cy="2484000"/>
          </a:xfrm>
          <a:solidFill>
            <a:schemeClr val="tx2"/>
          </a:solidFill>
        </p:spPr>
        <p:txBody>
          <a:bodyPr rtlCol="0">
            <a:normAutofit/>
          </a:bodyPr>
          <a:lstStyle>
            <a:lvl1pPr marL="171450" indent="-171450" algn="l">
              <a:lnSpc>
                <a:spcPct val="12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 sz="1200" baseline="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1"/>
          </p:nvPr>
        </p:nvSpPr>
        <p:spPr>
          <a:xfrm>
            <a:off x="3528000" y="1266825"/>
            <a:ext cx="2568000" cy="2484000"/>
          </a:xfrm>
          <a:solidFill>
            <a:srgbClr val="006699"/>
          </a:solidFill>
        </p:spPr>
        <p:txBody>
          <a:bodyPr rtlCol="0">
            <a:normAutofit/>
          </a:bodyPr>
          <a:lstStyle>
            <a:lvl1pPr marL="171450" indent="-171450">
              <a:lnSpc>
                <a:spcPct val="12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baseline="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23"/>
          </p:nvPr>
        </p:nvSpPr>
        <p:spPr>
          <a:xfrm>
            <a:off x="6096000" y="1266825"/>
            <a:ext cx="2568000" cy="2484000"/>
          </a:xfrm>
          <a:solidFill>
            <a:schemeClr val="tx2"/>
          </a:solidFill>
        </p:spPr>
        <p:txBody>
          <a:bodyPr rtlCol="0">
            <a:normAutofit/>
          </a:bodyPr>
          <a:lstStyle>
            <a:lvl1pPr marL="171450" indent="-171450">
              <a:lnSpc>
                <a:spcPct val="12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 sz="1200" baseline="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8664000" y="1266825"/>
            <a:ext cx="2568000" cy="2484000"/>
          </a:xfrm>
          <a:solidFill>
            <a:srgbClr val="006699"/>
          </a:solidFill>
        </p:spPr>
        <p:txBody>
          <a:bodyPr rtlCol="0">
            <a:normAutofit/>
          </a:bodyPr>
          <a:lstStyle>
            <a:lvl1pPr marL="171450" indent="-171450">
              <a:lnSpc>
                <a:spcPct val="12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 sz="1200" baseline="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27"/>
          </p:nvPr>
        </p:nvSpPr>
        <p:spPr>
          <a:xfrm>
            <a:off x="8664000" y="3748033"/>
            <a:ext cx="2568000" cy="2484000"/>
          </a:xfrm>
          <a:solidFill>
            <a:schemeClr val="tx2"/>
          </a:solidFill>
        </p:spPr>
        <p:txBody>
          <a:bodyPr rtlCol="0">
            <a:normAutofit/>
          </a:bodyPr>
          <a:lstStyle>
            <a:lvl1pPr marL="171450" indent="-171450">
              <a:lnSpc>
                <a:spcPct val="12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 sz="1200" baseline="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28"/>
          </p:nvPr>
        </p:nvSpPr>
        <p:spPr>
          <a:xfrm>
            <a:off x="3528000" y="3748033"/>
            <a:ext cx="2568000" cy="2484000"/>
          </a:xfrm>
          <a:solidFill>
            <a:schemeClr val="tx2"/>
          </a:solidFill>
        </p:spPr>
        <p:txBody>
          <a:bodyPr rtlCol="0">
            <a:normAutofit/>
          </a:bodyPr>
          <a:lstStyle>
            <a:lvl1pPr marL="171450" indent="-171450">
              <a:lnSpc>
                <a:spcPct val="12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 sz="1200" baseline="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29"/>
          </p:nvPr>
        </p:nvSpPr>
        <p:spPr>
          <a:xfrm>
            <a:off x="6096000" y="3748033"/>
            <a:ext cx="2568000" cy="2484000"/>
          </a:xfrm>
          <a:solidFill>
            <a:srgbClr val="006699"/>
          </a:solidFill>
        </p:spPr>
        <p:txBody>
          <a:bodyPr rtlCol="0">
            <a:normAutofit/>
          </a:bodyPr>
          <a:lstStyle>
            <a:lvl1pPr marL="171450" indent="-171450">
              <a:lnSpc>
                <a:spcPct val="12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200" baseline="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30"/>
          </p:nvPr>
        </p:nvSpPr>
        <p:spPr>
          <a:xfrm>
            <a:off x="960000" y="3748033"/>
            <a:ext cx="2568000" cy="2484000"/>
          </a:xfrm>
          <a:solidFill>
            <a:srgbClr val="006699"/>
          </a:solidFill>
        </p:spPr>
        <p:txBody>
          <a:bodyPr rtlCol="0">
            <a:normAutofit/>
          </a:bodyPr>
          <a:lstStyle>
            <a:lvl1pPr marL="171450" indent="-171450">
              <a:lnSpc>
                <a:spcPct val="120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 sz="1200" baseline="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34"/>
          </p:nvPr>
        </p:nvSpPr>
        <p:spPr>
          <a:xfrm>
            <a:off x="1236000" y="5300631"/>
            <a:ext cx="2016000" cy="756000"/>
          </a:xfrm>
        </p:spPr>
        <p:txBody>
          <a:bodyPr anchor="b">
            <a:noAutofit/>
          </a:bodyPr>
          <a:lstStyle>
            <a:lvl1pPr marL="0" indent="0">
              <a:lnSpc>
                <a:spcPct val="120000"/>
              </a:lnSpc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35"/>
          </p:nvPr>
        </p:nvSpPr>
        <p:spPr>
          <a:xfrm>
            <a:off x="3804000" y="5300631"/>
            <a:ext cx="2016000" cy="756000"/>
          </a:xfrm>
        </p:spPr>
        <p:txBody>
          <a:bodyPr anchor="b">
            <a:noAutofit/>
          </a:bodyPr>
          <a:lstStyle>
            <a:lvl1pPr marL="0" indent="0">
              <a:lnSpc>
                <a:spcPct val="120000"/>
              </a:lnSpc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36"/>
          </p:nvPr>
        </p:nvSpPr>
        <p:spPr>
          <a:xfrm>
            <a:off x="6372000" y="5300631"/>
            <a:ext cx="2016000" cy="756000"/>
          </a:xfrm>
        </p:spPr>
        <p:txBody>
          <a:bodyPr anchor="b">
            <a:noAutofit/>
          </a:bodyPr>
          <a:lstStyle>
            <a:lvl1pPr marL="0" indent="0">
              <a:lnSpc>
                <a:spcPct val="120000"/>
              </a:lnSpc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37"/>
          </p:nvPr>
        </p:nvSpPr>
        <p:spPr>
          <a:xfrm>
            <a:off x="8940000" y="5300631"/>
            <a:ext cx="2016000" cy="756000"/>
          </a:xfrm>
        </p:spPr>
        <p:txBody>
          <a:bodyPr anchor="b">
            <a:noAutofit/>
          </a:bodyPr>
          <a:lstStyle>
            <a:lvl1pPr marL="0" indent="0">
              <a:lnSpc>
                <a:spcPct val="120000"/>
              </a:lnSpc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236000" y="2818821"/>
            <a:ext cx="2016000" cy="756000"/>
          </a:xfrm>
        </p:spPr>
        <p:txBody>
          <a:bodyPr anchor="b">
            <a:noAutofit/>
          </a:bodyPr>
          <a:lstStyle>
            <a:lvl1pPr marL="0" indent="0">
              <a:lnSpc>
                <a:spcPct val="120000"/>
              </a:lnSpc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38"/>
          </p:nvPr>
        </p:nvSpPr>
        <p:spPr>
          <a:xfrm>
            <a:off x="3804000" y="2818821"/>
            <a:ext cx="2016000" cy="756000"/>
          </a:xfrm>
        </p:spPr>
        <p:txBody>
          <a:bodyPr anchor="b">
            <a:noAutofit/>
          </a:bodyPr>
          <a:lstStyle>
            <a:lvl1pPr marL="0" indent="0">
              <a:lnSpc>
                <a:spcPct val="120000"/>
              </a:lnSpc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39"/>
          </p:nvPr>
        </p:nvSpPr>
        <p:spPr>
          <a:xfrm>
            <a:off x="6372000" y="2818821"/>
            <a:ext cx="2016000" cy="756000"/>
          </a:xfrm>
        </p:spPr>
        <p:txBody>
          <a:bodyPr anchor="b">
            <a:noAutofit/>
          </a:bodyPr>
          <a:lstStyle>
            <a:lvl1pPr marL="0" indent="0">
              <a:lnSpc>
                <a:spcPct val="120000"/>
              </a:lnSpc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40"/>
          </p:nvPr>
        </p:nvSpPr>
        <p:spPr>
          <a:xfrm>
            <a:off x="8940000" y="2818821"/>
            <a:ext cx="2016000" cy="756000"/>
          </a:xfrm>
        </p:spPr>
        <p:txBody>
          <a:bodyPr anchor="b">
            <a:noAutofit/>
          </a:bodyPr>
          <a:lstStyle>
            <a:lvl1pPr marL="0" indent="0">
              <a:lnSpc>
                <a:spcPct val="120000"/>
              </a:lnSpc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63084" y="85725"/>
            <a:ext cx="10276416" cy="209550"/>
          </a:xfrm>
        </p:spPr>
        <p:txBody>
          <a:bodyPr/>
          <a:lstStyle>
            <a:lvl1pPr marL="0" indent="0">
              <a:buNone/>
              <a:defRPr sz="11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4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2"/>
          </p:nvPr>
        </p:nvSpPr>
        <p:spPr/>
        <p:txBody>
          <a:bodyPr/>
          <a:lstStyle>
            <a:lvl1pPr>
              <a:defRPr/>
            </a:lvl1pPr>
          </a:lstStyle>
          <a:p>
            <a:fld id="{4237612C-60FE-414F-B55B-99C06A18D7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265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000" y="277368"/>
            <a:ext cx="10272000" cy="79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960000" y="1266825"/>
            <a:ext cx="3120000" cy="4968000"/>
          </a:xfrm>
        </p:spPr>
        <p:txBody>
          <a:bodyPr anchor="ctr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hart Placeholder 6"/>
          <p:cNvSpPr>
            <a:spLocks noGrp="1"/>
          </p:cNvSpPr>
          <p:nvPr>
            <p:ph type="chart" sz="quarter" idx="15"/>
          </p:nvPr>
        </p:nvSpPr>
        <p:spPr>
          <a:xfrm>
            <a:off x="4512000" y="1266825"/>
            <a:ext cx="6720000" cy="4968000"/>
          </a:xfrm>
        </p:spPr>
        <p:txBody>
          <a:bodyPr rtlCol="0">
            <a:no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noProof="0"/>
              <a:t>Click icon to add chart</a:t>
            </a:r>
            <a:endParaRPr lang="en-GB" noProof="0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63084" y="85725"/>
            <a:ext cx="10276416" cy="209550"/>
          </a:xfrm>
        </p:spPr>
        <p:txBody>
          <a:bodyPr/>
          <a:lstStyle>
            <a:lvl1pPr marL="0" indent="0">
              <a:buNone/>
              <a:defRPr sz="11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4237612C-60FE-414F-B55B-99C06A18D7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377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able Placeholder 5"/>
          <p:cNvSpPr>
            <a:spLocks noGrp="1"/>
          </p:cNvSpPr>
          <p:nvPr>
            <p:ph type="tbl" sz="quarter" idx="12"/>
          </p:nvPr>
        </p:nvSpPr>
        <p:spPr>
          <a:xfrm>
            <a:off x="960000" y="1266825"/>
            <a:ext cx="10272000" cy="4968000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table</a:t>
            </a:r>
            <a:endParaRPr lang="en-GB" noProof="0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63084" y="85725"/>
            <a:ext cx="10276416" cy="209550"/>
          </a:xfrm>
        </p:spPr>
        <p:txBody>
          <a:bodyPr/>
          <a:lstStyle>
            <a:lvl1pPr marL="0" indent="0">
              <a:buNone/>
              <a:defRPr sz="11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4237612C-60FE-414F-B55B-99C06A18D7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050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rsonal contact inf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43503" y="1994873"/>
            <a:ext cx="2880000" cy="2160000"/>
          </a:xfrm>
        </p:spPr>
        <p:txBody>
          <a:bodyPr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9EDE"/>
              </a:buClr>
              <a:buSzTx/>
              <a:buFont typeface="Wingdings" panose="05000000000000000000" pitchFamily="2" charset="2"/>
              <a:buNone/>
              <a:tabLst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492752" y="1924537"/>
            <a:ext cx="5746749" cy="360000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492752" y="2328361"/>
            <a:ext cx="5746749" cy="648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5492752" y="3031027"/>
            <a:ext cx="5746749" cy="1260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4237612C-60FE-414F-B55B-99C06A18D7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166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ing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21890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19936" y="2297521"/>
            <a:ext cx="6289376" cy="935641"/>
          </a:xfrm>
          <a:noFill/>
        </p:spPr>
        <p:txBody>
          <a:bodyPr>
            <a:spAutoFit/>
          </a:bodyPr>
          <a:lstStyle>
            <a:lvl1pPr algn="l" rtl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lang="en-GB" sz="3800" b="1" kern="12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19936" y="3645346"/>
            <a:ext cx="3552395" cy="1080120"/>
          </a:xfrm>
          <a:ln>
            <a:noFill/>
          </a:ln>
        </p:spPr>
        <p:txBody>
          <a:bodyPr/>
          <a:lstStyle>
            <a:lvl1pPr marL="0" indent="0" algn="l"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2927254" y="1269082"/>
            <a:ext cx="1824567" cy="1368425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1007437" y="1269082"/>
            <a:ext cx="1824567" cy="1368425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2"/>
          </p:nvPr>
        </p:nvSpPr>
        <p:spPr>
          <a:xfrm>
            <a:off x="1007437" y="2708947"/>
            <a:ext cx="1824567" cy="1368425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2927254" y="2708947"/>
            <a:ext cx="1824567" cy="1368425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1007437" y="4150394"/>
            <a:ext cx="1824567" cy="1366838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5"/>
          </p:nvPr>
        </p:nvSpPr>
        <p:spPr>
          <a:xfrm>
            <a:off x="2927254" y="4150394"/>
            <a:ext cx="1824567" cy="1366838"/>
          </a:xfrm>
        </p:spPr>
        <p:txBody>
          <a:bodyPr rtlCol="0">
            <a:noAutofit/>
          </a:bodyPr>
          <a:lstStyle/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33818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011366"/>
            <a:ext cx="6400800" cy="484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7716481" y="3878560"/>
            <a:ext cx="3744000" cy="936000"/>
          </a:xfr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buNone/>
              <a:defRPr sz="22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7716481" y="2857483"/>
            <a:ext cx="3744000" cy="935355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2800" b="1" cap="none" baseline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9594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4089E-F728-4584-A6EB-AAD4BF1127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922EB1-D78F-4DDB-B1C2-0F667BDDF6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7900D0-C647-497B-8D06-129BAE1D8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B1D7D-68AC-4C5B-AFAF-034C2C77A13C}" type="datetimeFigureOut">
              <a:rPr lang="en-GB" smtClean="0"/>
              <a:t>06/04/2021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818D4-A10C-4284-851A-CCE852299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0D6ED-C30A-4F17-AFF8-218B48022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7612C-60FE-414F-B55B-99C06A18D7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19284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slide">
  <p:cSld name="1_Table slide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0"/>
          <p:cNvSpPr txBox="1">
            <a:spLocks noGrp="1"/>
          </p:cNvSpPr>
          <p:nvPr>
            <p:ph type="title"/>
          </p:nvPr>
        </p:nvSpPr>
        <p:spPr>
          <a:xfrm>
            <a:off x="960000" y="277368"/>
            <a:ext cx="10272000" cy="7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6" name="Google Shape;206;p30"/>
          <p:cNvSpPr txBox="1">
            <a:spLocks noGrp="1"/>
          </p:cNvSpPr>
          <p:nvPr>
            <p:ph type="ftr" idx="11"/>
          </p:nvPr>
        </p:nvSpPr>
        <p:spPr>
          <a:xfrm>
            <a:off x="3215999" y="6514618"/>
            <a:ext cx="8016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30"/>
          <p:cNvSpPr txBox="1">
            <a:spLocks noGrp="1"/>
          </p:cNvSpPr>
          <p:nvPr>
            <p:ph type="sldNum" idx="12"/>
          </p:nvPr>
        </p:nvSpPr>
        <p:spPr>
          <a:xfrm>
            <a:off x="126609" y="184636"/>
            <a:ext cx="2880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l">
              <a:spcBef>
                <a:spcPts val="0"/>
              </a:spcBef>
              <a:buClr>
                <a:schemeClr val="lt1"/>
              </a:buClr>
              <a:buSzPts val="1000"/>
              <a:buFont typeface="Open Sans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l">
              <a:spcBef>
                <a:spcPts val="0"/>
              </a:spcBef>
              <a:buClr>
                <a:schemeClr val="lt1"/>
              </a:buClr>
              <a:buSzPts val="1000"/>
              <a:buFont typeface="Open Sans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l">
              <a:spcBef>
                <a:spcPts val="0"/>
              </a:spcBef>
              <a:buClr>
                <a:schemeClr val="lt1"/>
              </a:buClr>
              <a:buSzPts val="1000"/>
              <a:buFont typeface="Open Sans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l">
              <a:spcBef>
                <a:spcPts val="0"/>
              </a:spcBef>
              <a:buClr>
                <a:schemeClr val="lt1"/>
              </a:buClr>
              <a:buSzPts val="1000"/>
              <a:buFont typeface="Open Sans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l">
              <a:spcBef>
                <a:spcPts val="0"/>
              </a:spcBef>
              <a:buClr>
                <a:schemeClr val="lt1"/>
              </a:buClr>
              <a:buSzPts val="1000"/>
              <a:buFont typeface="Open Sans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l">
              <a:spcBef>
                <a:spcPts val="0"/>
              </a:spcBef>
              <a:buClr>
                <a:schemeClr val="lt1"/>
              </a:buClr>
              <a:buSzPts val="1000"/>
              <a:buFont typeface="Open Sans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l">
              <a:spcBef>
                <a:spcPts val="0"/>
              </a:spcBef>
              <a:buClr>
                <a:schemeClr val="lt1"/>
              </a:buClr>
              <a:buSzPts val="1000"/>
              <a:buFont typeface="Open Sans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l">
              <a:spcBef>
                <a:spcPts val="0"/>
              </a:spcBef>
              <a:buClr>
                <a:schemeClr val="lt1"/>
              </a:buClr>
              <a:buSzPts val="1000"/>
              <a:buFont typeface="Open Sans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l">
              <a:spcBef>
                <a:spcPts val="0"/>
              </a:spcBef>
              <a:buClr>
                <a:schemeClr val="lt1"/>
              </a:buClr>
              <a:buSzPts val="1000"/>
              <a:buFont typeface="Open Sans"/>
              <a:buNone/>
              <a:defRPr sz="10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8" name="Google Shape;208;p30"/>
          <p:cNvSpPr txBox="1">
            <a:spLocks noGrp="1"/>
          </p:cNvSpPr>
          <p:nvPr>
            <p:ph type="body" idx="1"/>
          </p:nvPr>
        </p:nvSpPr>
        <p:spPr>
          <a:xfrm>
            <a:off x="963084" y="85725"/>
            <a:ext cx="10276416" cy="209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>
                <a:solidFill>
                  <a:schemeClr val="dk2"/>
                </a:solidFill>
              </a:defRPr>
            </a:lvl1pPr>
            <a:lvl2pPr marL="914400" lvl="1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429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Char char="›"/>
              <a:defRPr/>
            </a:lvl3pPr>
            <a:lvl4pPr marL="1828800" lvl="3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8218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1366"/>
            <a:ext cx="6400800" cy="484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4671" y="2875067"/>
            <a:ext cx="3744000" cy="852043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defRPr sz="2800" b="1" cap="none" baseline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4672" y="3817016"/>
            <a:ext cx="3744000" cy="86817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828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1366"/>
            <a:ext cx="6400800" cy="484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04671" y="2875067"/>
            <a:ext cx="3744000" cy="852043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defRPr sz="2800" b="1" cap="none" baseline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804672" y="3817016"/>
            <a:ext cx="3744000" cy="86817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2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763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_without pictu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962455" y="1387721"/>
            <a:ext cx="6720000" cy="2242469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defRPr sz="2800" b="1" cap="none" baseline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962457" y="3768664"/>
            <a:ext cx="6720000" cy="981456"/>
          </a:xfrm>
        </p:spPr>
        <p:txBody>
          <a:bodyPr>
            <a:noAutofit/>
          </a:bodyPr>
          <a:lstStyle>
            <a:lvl1pPr marL="0" indent="0" algn="l">
              <a:lnSpc>
                <a:spcPct val="130000"/>
              </a:lnSpc>
              <a:buNone/>
              <a:defRPr sz="22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619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779" y="98519"/>
            <a:ext cx="10270067" cy="792162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2"/>
          </p:nvPr>
        </p:nvSpPr>
        <p:spPr>
          <a:xfrm>
            <a:off x="960000" y="1099671"/>
            <a:ext cx="10272000" cy="513515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4237612C-60FE-414F-B55B-99C06A18D7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649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slide with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000" y="277368"/>
            <a:ext cx="10272000" cy="7920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776000" y="4404993"/>
            <a:ext cx="1440000" cy="108000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baseline="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960000" y="5627080"/>
            <a:ext cx="3072000" cy="603259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5378829" y="4404993"/>
            <a:ext cx="1440000" cy="108000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baseline="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562829" y="5627080"/>
            <a:ext cx="3072000" cy="603259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8983500" y="4404993"/>
            <a:ext cx="1440000" cy="1080000"/>
          </a:xfrm>
        </p:spPr>
        <p:txBody>
          <a:bodyPr rtlCol="0">
            <a:noAutofit/>
          </a:bodyPr>
          <a:lstStyle>
            <a:lvl1pPr marL="0" indent="0">
              <a:lnSpc>
                <a:spcPct val="100000"/>
              </a:lnSpc>
              <a:buNone/>
              <a:defRPr baseline="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8167500" y="5627080"/>
            <a:ext cx="3072000" cy="603259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20"/>
          </p:nvPr>
        </p:nvSpPr>
        <p:spPr>
          <a:xfrm>
            <a:off x="960000" y="1266825"/>
            <a:ext cx="10272000" cy="270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63084" y="85725"/>
            <a:ext cx="10276416" cy="209550"/>
          </a:xfrm>
        </p:spPr>
        <p:txBody>
          <a:bodyPr/>
          <a:lstStyle>
            <a:lvl1pPr marL="0" indent="0">
              <a:buNone/>
              <a:defRPr sz="11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4237612C-60FE-414F-B55B-99C06A18D7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1483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000" y="277368"/>
            <a:ext cx="10272000" cy="792000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20"/>
          </p:nvPr>
        </p:nvSpPr>
        <p:spPr>
          <a:xfrm>
            <a:off x="960002" y="1266825"/>
            <a:ext cx="4798300" cy="4968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21"/>
          </p:nvPr>
        </p:nvSpPr>
        <p:spPr>
          <a:xfrm>
            <a:off x="6433702" y="1266825"/>
            <a:ext cx="4798300" cy="4968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63084" y="85725"/>
            <a:ext cx="10276416" cy="209550"/>
          </a:xfrm>
        </p:spPr>
        <p:txBody>
          <a:bodyPr/>
          <a:lstStyle>
            <a:lvl1pPr marL="0" indent="0">
              <a:buNone/>
              <a:defRPr sz="11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4237612C-60FE-414F-B55B-99C06A18D7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0818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a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2" y="2387603"/>
            <a:ext cx="2385484" cy="17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759500" y="4292858"/>
            <a:ext cx="6480000" cy="838800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buNone/>
              <a:defRPr sz="18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759500" y="1599646"/>
            <a:ext cx="6480000" cy="2577600"/>
          </a:xfrm>
        </p:spPr>
        <p:txBody>
          <a:bodyPr anchor="b">
            <a:noAutofit/>
          </a:bodyPr>
          <a:lstStyle>
            <a:lvl1pPr marL="0" indent="0">
              <a:lnSpc>
                <a:spcPct val="120000"/>
              </a:lnSpc>
              <a:buNone/>
              <a:defRPr sz="2400" b="1" baseline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63084" y="85725"/>
            <a:ext cx="10276416" cy="209550"/>
          </a:xfrm>
        </p:spPr>
        <p:txBody>
          <a:bodyPr/>
          <a:lstStyle>
            <a:lvl1pPr marL="0" indent="0">
              <a:buNone/>
              <a:defRPr sz="110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4237612C-60FE-414F-B55B-99C06A18D7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275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0"/>
            <a:ext cx="6985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960968" y="277813"/>
            <a:ext cx="1027006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60968" y="1266825"/>
            <a:ext cx="10270067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5217" y="6515100"/>
            <a:ext cx="8015816" cy="1793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7001" y="184153"/>
            <a:ext cx="287867" cy="180975"/>
          </a:xfrm>
          <a:prstGeom prst="rect">
            <a:avLst/>
          </a:prstGeom>
        </p:spPr>
        <p:txBody>
          <a:bodyPr lIns="0" tIns="0" rIns="0" bIns="0" anchor="ctr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4237612C-60FE-414F-B55B-99C06A18D7B7}" type="slidenum">
              <a:rPr lang="en-GB" smtClean="0"/>
              <a:t>‹#›</a:t>
            </a:fld>
            <a:endParaRPr lang="en-GB"/>
          </a:p>
        </p:txBody>
      </p:sp>
      <p:pic>
        <p:nvPicPr>
          <p:cNvPr id="1031" name="Picture 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0184" y="6318250"/>
            <a:ext cx="141816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3"/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084" y="6469066"/>
            <a:ext cx="1657349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043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3" r:id="rId2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kern="1200">
          <a:solidFill>
            <a:schemeClr val="tx2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ea typeface="Open Sans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ea typeface="Open Sans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ea typeface="Open Sans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ea typeface="Open Sans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ea typeface="Open Sans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ea typeface="Open Sans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ea typeface="Open Sans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  <a:ea typeface="Open Sans"/>
          <a:cs typeface="Arial" pitchFamily="34" charset="0"/>
        </a:defRPr>
      </a:lvl9pPr>
    </p:titleStyle>
    <p:bodyStyle>
      <a:lvl1pPr marL="268288" indent="-268288" algn="l" rtl="0" eaLnBrk="1" fontAlgn="base" hangingPunct="1">
        <a:lnSpc>
          <a:spcPct val="130000"/>
        </a:lnSpc>
        <a:spcBef>
          <a:spcPct val="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1pPr>
      <a:lvl2pPr marL="536575" indent="-268288" algn="l" rtl="0" eaLnBrk="1" fontAlgn="base" hangingPunct="1">
        <a:lnSpc>
          <a:spcPct val="130000"/>
        </a:lnSpc>
        <a:spcBef>
          <a:spcPct val="0"/>
        </a:spcBef>
        <a:spcAft>
          <a:spcPct val="0"/>
        </a:spcAft>
        <a:buClr>
          <a:schemeClr val="tx2"/>
        </a:buClr>
        <a:buFont typeface="Arial" pitchFamily="34" charset="0"/>
        <a:buChar char="-"/>
        <a:defRPr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2pPr>
      <a:lvl3pPr marL="806450" indent="-228600" algn="l" rtl="0" eaLnBrk="1" fontAlgn="base" hangingPunct="1">
        <a:lnSpc>
          <a:spcPct val="130000"/>
        </a:lnSpc>
        <a:spcBef>
          <a:spcPct val="0"/>
        </a:spcBef>
        <a:spcAft>
          <a:spcPct val="0"/>
        </a:spcAft>
        <a:buClr>
          <a:srgbClr val="009EDE"/>
        </a:buClr>
        <a:buFont typeface="Open Sans"/>
        <a:buChar char="›"/>
        <a:defRPr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3pPr>
      <a:lvl4pPr marL="1371600" algn="l" rtl="0" eaLnBrk="1" fontAlgn="base" hangingPunct="1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828800" algn="l" rtl="0" eaLnBrk="1" fontAlgn="base" hangingPunct="1">
        <a:spcBef>
          <a:spcPct val="20000"/>
        </a:spcBef>
        <a:spcAft>
          <a:spcPct val="0"/>
        </a:spcAft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10" Type="http://schemas.openxmlformats.org/officeDocument/2006/relationships/image" Target="../media/image44.svg"/><Relationship Id="rId4" Type="http://schemas.openxmlformats.org/officeDocument/2006/relationships/image" Target="../media/image38.svg"/><Relationship Id="rId9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46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2.svg"/><Relationship Id="rId5" Type="http://schemas.openxmlformats.org/officeDocument/2006/relationships/image" Target="../media/image51.png"/><Relationship Id="rId4" Type="http://schemas.openxmlformats.org/officeDocument/2006/relationships/image" Target="../media/image50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sv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Relationship Id="rId14" Type="http://schemas.openxmlformats.org/officeDocument/2006/relationships/image" Target="../media/image27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4" Type="http://schemas.openxmlformats.org/officeDocument/2006/relationships/image" Target="../media/image55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1.svg"/><Relationship Id="rId5" Type="http://schemas.openxmlformats.org/officeDocument/2006/relationships/image" Target="../media/image60.png"/><Relationship Id="rId4" Type="http://schemas.openxmlformats.org/officeDocument/2006/relationships/image" Target="../media/image59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5.svg"/><Relationship Id="rId5" Type="http://schemas.openxmlformats.org/officeDocument/2006/relationships/image" Target="../media/image64.png"/><Relationship Id="rId4" Type="http://schemas.openxmlformats.org/officeDocument/2006/relationships/image" Target="../media/image63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sv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71.svg"/><Relationship Id="rId5" Type="http://schemas.openxmlformats.org/officeDocument/2006/relationships/image" Target="../media/image70.png"/><Relationship Id="rId4" Type="http://schemas.openxmlformats.org/officeDocument/2006/relationships/image" Target="../media/image69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75.svg"/><Relationship Id="rId5" Type="http://schemas.openxmlformats.org/officeDocument/2006/relationships/image" Target="../media/image74.png"/><Relationship Id="rId4" Type="http://schemas.openxmlformats.org/officeDocument/2006/relationships/image" Target="../media/image73.sv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chart" Target="../charts/chart5.xml"/><Relationship Id="rId7" Type="http://schemas.openxmlformats.org/officeDocument/2006/relationships/image" Target="../media/image3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2.sv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FC1D6E-7F6F-47E0-85C5-D495C47AF7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2455" y="1387722"/>
            <a:ext cx="6720000" cy="1754724"/>
          </a:xfrm>
        </p:spPr>
        <p:txBody>
          <a:bodyPr/>
          <a:lstStyle/>
          <a:p>
            <a:r>
              <a:rPr lang="en-US" dirty="0"/>
              <a:t>RAI2E Jul-Dec 2020 Progress Update</a:t>
            </a:r>
            <a:br>
              <a:rPr lang="en-US" dirty="0"/>
            </a:br>
            <a:r>
              <a:rPr lang="en-US" dirty="0"/>
              <a:t>RAI3E Jan-Mar 2021 Status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C9BF11CB-6F67-4715-ABBC-97BCC65D06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2455" y="3047447"/>
            <a:ext cx="6720000" cy="981456"/>
          </a:xfrm>
        </p:spPr>
        <p:txBody>
          <a:bodyPr/>
          <a:lstStyle/>
          <a:p>
            <a:r>
              <a:rPr lang="en-US" dirty="0"/>
              <a:t>CCM meeting</a:t>
            </a:r>
          </a:p>
          <a:p>
            <a:r>
              <a:rPr lang="en-US" dirty="0"/>
              <a:t>06 Apr 2021</a:t>
            </a:r>
          </a:p>
        </p:txBody>
      </p:sp>
    </p:spTree>
    <p:extLst>
      <p:ext uri="{BB962C8B-B14F-4D97-AF65-F5344CB8AC3E}">
        <p14:creationId xmlns:p14="http://schemas.microsoft.com/office/powerpoint/2010/main" val="1150445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C3BF0-8B71-4249-A36C-E9A84D1CF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Outcome indicators for 2020: targets and results (1/2)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BDA71476-FA7B-44B2-8D7E-7F154CAA8D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925898"/>
              </p:ext>
            </p:extLst>
          </p:nvPr>
        </p:nvGraphicFramePr>
        <p:xfrm>
          <a:off x="327545" y="1620728"/>
          <a:ext cx="5676216" cy="3516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CA5AE32-8048-475A-8E41-F8F5B8F5FD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7831299"/>
              </p:ext>
            </p:extLst>
          </p:nvPr>
        </p:nvGraphicFramePr>
        <p:xfrm>
          <a:off x="6214635" y="1620728"/>
          <a:ext cx="5676215" cy="3516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313E2E9-CF13-4A5A-A789-4FB330327C64}"/>
              </a:ext>
            </a:extLst>
          </p:cNvPr>
          <p:cNvSpPr txBox="1"/>
          <p:nvPr/>
        </p:nvSpPr>
        <p:spPr>
          <a:xfrm>
            <a:off x="4682199" y="5453279"/>
            <a:ext cx="57626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HH = Household</a:t>
            </a:r>
          </a:p>
          <a:p>
            <a:r>
              <a:rPr lang="en-US" sz="1400" dirty="0"/>
              <a:t>ITN = Insecticide Treated Nets</a:t>
            </a:r>
          </a:p>
          <a:p>
            <a:r>
              <a:rPr lang="en-US" sz="1400" dirty="0"/>
              <a:t>MMP = Mobile Migrant Population</a:t>
            </a:r>
          </a:p>
        </p:txBody>
      </p:sp>
    </p:spTree>
    <p:extLst>
      <p:ext uri="{BB962C8B-B14F-4D97-AF65-F5344CB8AC3E}">
        <p14:creationId xmlns:p14="http://schemas.microsoft.com/office/powerpoint/2010/main" val="531640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9AFA8-6A02-4D76-A432-19E33B365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Outcome indicators for 2020: targets and results (2/2)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953550AD-8887-42C0-B1AE-68189DCC00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9312635"/>
              </p:ext>
            </p:extLst>
          </p:nvPr>
        </p:nvGraphicFramePr>
        <p:xfrm>
          <a:off x="1389851" y="1266197"/>
          <a:ext cx="9412297" cy="4325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13462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9AFA8-6A02-4D76-A432-19E33B365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Coverage indicators Jul-Dec 2020: achievement % (1/2)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3E358275-78A0-4AC7-875B-BE0E131A1A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1541602"/>
              </p:ext>
            </p:extLst>
          </p:nvPr>
        </p:nvGraphicFramePr>
        <p:xfrm>
          <a:off x="959999" y="1193654"/>
          <a:ext cx="10396081" cy="4741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CE5E0AE-D011-44FC-BD19-619FB9BD36CE}"/>
              </a:ext>
            </a:extLst>
          </p:cNvPr>
          <p:cNvCxnSpPr/>
          <p:nvPr/>
        </p:nvCxnSpPr>
        <p:spPr>
          <a:xfrm>
            <a:off x="1741196" y="2469416"/>
            <a:ext cx="93794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D0E971A-C8EE-4B5F-8203-3EFB0C459A20}"/>
              </a:ext>
            </a:extLst>
          </p:cNvPr>
          <p:cNvSpPr txBox="1"/>
          <p:nvPr/>
        </p:nvSpPr>
        <p:spPr>
          <a:xfrm>
            <a:off x="2960396" y="6059673"/>
            <a:ext cx="5952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Achievement % higher than 120% are cut off at 120%.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LLINs distribution is against the whole year’s target.</a:t>
            </a:r>
          </a:p>
        </p:txBody>
      </p:sp>
    </p:spTree>
    <p:extLst>
      <p:ext uri="{BB962C8B-B14F-4D97-AF65-F5344CB8AC3E}">
        <p14:creationId xmlns:p14="http://schemas.microsoft.com/office/powerpoint/2010/main" val="3946809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9AFA8-6A02-4D76-A432-19E33B365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Coverage indicators Jul-Dec 2020: achievement % (2/2)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199513FC-4BD0-4C0C-A9BD-DD705400B7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3947425"/>
              </p:ext>
            </p:extLst>
          </p:nvPr>
        </p:nvGraphicFramePr>
        <p:xfrm>
          <a:off x="960000" y="1286731"/>
          <a:ext cx="10272000" cy="4495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2B50EB5-3395-40C7-8D8E-CE1BB00BEEF3}"/>
              </a:ext>
            </a:extLst>
          </p:cNvPr>
          <p:cNvCxnSpPr/>
          <p:nvPr/>
        </p:nvCxnSpPr>
        <p:spPr>
          <a:xfrm>
            <a:off x="1735721" y="2036869"/>
            <a:ext cx="937944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9269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35B16-8C85-433B-B14C-BE06FB723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/>
              <a:t>Contribution by sectors to whole country's testing and positive cases (Jul-Dec 2020)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B3C09BA-DA44-4D40-B107-B861B99607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0570775"/>
              </p:ext>
            </p:extLst>
          </p:nvPr>
        </p:nvGraphicFramePr>
        <p:xfrm>
          <a:off x="1008779" y="1278294"/>
          <a:ext cx="10270067" cy="4665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35623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7F9A722-91AA-42EF-A65F-237348589B4E}"/>
              </a:ext>
            </a:extLst>
          </p:cNvPr>
          <p:cNvSpPr txBox="1"/>
          <p:nvPr/>
        </p:nvSpPr>
        <p:spPr>
          <a:xfrm>
            <a:off x="4206398" y="3241827"/>
            <a:ext cx="3064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Programmatic achievement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raphic 6" descr="Checklist">
            <a:extLst>
              <a:ext uri="{FF2B5EF4-FFF2-40B4-BE49-F238E27FC236}">
                <a16:creationId xmlns:a16="http://schemas.microsoft.com/office/drawing/2014/main" id="{624A38BE-5B0C-476A-905D-4F5D1F846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78795" y="1522537"/>
            <a:ext cx="1719290" cy="171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2004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7324C-7B58-4F03-8EF7-521F15FC6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Key programmatic achievements Jul-Dec 2020 (1/3)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2ACEF8-F331-44AC-A4DB-D9A0FED0DE06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3382" y="1404958"/>
            <a:ext cx="959572" cy="9595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33C55B7-A79C-4565-A7AF-F8539A203609}"/>
              </a:ext>
            </a:extLst>
          </p:cNvPr>
          <p:cNvSpPr txBox="1"/>
          <p:nvPr/>
        </p:nvSpPr>
        <p:spPr>
          <a:xfrm>
            <a:off x="2079762" y="3425318"/>
            <a:ext cx="39386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314,405 malaria tests </a:t>
            </a:r>
            <a:r>
              <a:rPr lang="en-US" sz="2000" dirty="0"/>
              <a:t>for malaria suspected cases</a:t>
            </a:r>
          </a:p>
        </p:txBody>
      </p:sp>
      <p:pic>
        <p:nvPicPr>
          <p:cNvPr id="7" name="Graphic 6" descr="Test tubes">
            <a:extLst>
              <a:ext uri="{FF2B5EF4-FFF2-40B4-BE49-F238E27FC236}">
                <a16:creationId xmlns:a16="http://schemas.microsoft.com/office/drawing/2014/main" id="{361B8735-BBC1-4059-98B3-4CC448A2FE5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8554" y="3259346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B44956-2631-4F6B-AFA1-A0DDDDA0199C}"/>
              </a:ext>
            </a:extLst>
          </p:cNvPr>
          <p:cNvSpPr txBox="1"/>
          <p:nvPr/>
        </p:nvSpPr>
        <p:spPr>
          <a:xfrm>
            <a:off x="2079762" y="1611539"/>
            <a:ext cx="393866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77,935 LLINs </a:t>
            </a:r>
            <a:r>
              <a:rPr lang="en-US" sz="2000" dirty="0"/>
              <a:t>distributed to MMPs, militaries and pregnant women.</a:t>
            </a:r>
          </a:p>
        </p:txBody>
      </p:sp>
      <p:pic>
        <p:nvPicPr>
          <p:cNvPr id="10" name="Graphic 9" descr="Medicine">
            <a:extLst>
              <a:ext uri="{FF2B5EF4-FFF2-40B4-BE49-F238E27FC236}">
                <a16:creationId xmlns:a16="http://schemas.microsoft.com/office/drawing/2014/main" id="{2D09B4AD-B2BF-4945-BE86-B0A7D459708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8477" y="4770372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C3B6A75-A217-4A3E-B82E-FEE95667400F}"/>
              </a:ext>
            </a:extLst>
          </p:cNvPr>
          <p:cNvSpPr txBox="1"/>
          <p:nvPr/>
        </p:nvSpPr>
        <p:spPr>
          <a:xfrm>
            <a:off x="2079762" y="4946108"/>
            <a:ext cx="39386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2,423 malaria treatment </a:t>
            </a:r>
            <a:r>
              <a:rPr lang="en-US" sz="2000" dirty="0"/>
              <a:t>for malaria positive cases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3805BEA-69B8-41EE-A37E-184E5619EE8D}"/>
              </a:ext>
            </a:extLst>
          </p:cNvPr>
          <p:cNvSpPr txBox="1"/>
          <p:nvPr/>
        </p:nvSpPr>
        <p:spPr>
          <a:xfrm>
            <a:off x="7767845" y="1765427"/>
            <a:ext cx="39386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139 case investigation </a:t>
            </a:r>
            <a:r>
              <a:rPr lang="en-US" sz="2000" dirty="0"/>
              <a:t>conducted</a:t>
            </a:r>
            <a:endParaRPr lang="en-US" sz="2200" b="1" dirty="0"/>
          </a:p>
        </p:txBody>
      </p:sp>
      <p:pic>
        <p:nvPicPr>
          <p:cNvPr id="16" name="Graphic 15" descr="Research">
            <a:extLst>
              <a:ext uri="{FF2B5EF4-FFF2-40B4-BE49-F238E27FC236}">
                <a16:creationId xmlns:a16="http://schemas.microsoft.com/office/drawing/2014/main" id="{0D108062-69C5-4CDF-875D-635F51C89E4A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48696" y="1677559"/>
            <a:ext cx="914400" cy="914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1B718D9-9DE3-4570-90D7-E0A2A2C54D09}"/>
              </a:ext>
            </a:extLst>
          </p:cNvPr>
          <p:cNvSpPr txBox="1"/>
          <p:nvPr/>
        </p:nvSpPr>
        <p:spPr>
          <a:xfrm>
            <a:off x="7767844" y="3385802"/>
            <a:ext cx="39386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10 foci </a:t>
            </a:r>
            <a:r>
              <a:rPr lang="en-US" sz="2000" dirty="0"/>
              <a:t>investigated and responded</a:t>
            </a:r>
            <a:endParaRPr lang="en-US" sz="2200" dirty="0"/>
          </a:p>
        </p:txBody>
      </p:sp>
      <p:pic>
        <p:nvPicPr>
          <p:cNvPr id="19" name="Graphic 18" descr="Target">
            <a:extLst>
              <a:ext uri="{FF2B5EF4-FFF2-40B4-BE49-F238E27FC236}">
                <a16:creationId xmlns:a16="http://schemas.microsoft.com/office/drawing/2014/main" id="{E242CD7E-63CB-41DF-8860-24D1E703175A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748696" y="321006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9962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32A39-1CBF-4F4B-A448-ECCE1F667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Key programmatic achievements Jul-Dec 2020 (2/3)</a:t>
            </a:r>
          </a:p>
        </p:txBody>
      </p:sp>
      <p:pic>
        <p:nvPicPr>
          <p:cNvPr id="6" name="Graphic 5" descr="Classroom">
            <a:extLst>
              <a:ext uri="{FF2B5EF4-FFF2-40B4-BE49-F238E27FC236}">
                <a16:creationId xmlns:a16="http://schemas.microsoft.com/office/drawing/2014/main" id="{5F0BDBD5-E555-4762-B26C-F77C5CB90A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50801" y="1630279"/>
            <a:ext cx="1360867" cy="13608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1DA6534-06CE-4714-BDF9-AE2B53A7ED46}"/>
              </a:ext>
            </a:extLst>
          </p:cNvPr>
          <p:cNvSpPr txBox="1"/>
          <p:nvPr/>
        </p:nvSpPr>
        <p:spPr>
          <a:xfrm>
            <a:off x="3711668" y="1300468"/>
            <a:ext cx="8038884" cy="2020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b="1" dirty="0"/>
              <a:t>ICCM trainings </a:t>
            </a:r>
            <a:r>
              <a:rPr lang="en-US" sz="2200" dirty="0"/>
              <a:t>for 18 provinces, 148 districts, &gt; 1,000 health centers &amp; ~ 1,800 VMWs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b="1" dirty="0"/>
              <a:t>Surveillance trainings </a:t>
            </a:r>
            <a:r>
              <a:rPr lang="en-US" sz="2200" dirty="0"/>
              <a:t>for 18 provinces &amp; 148 districts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DHIS2 trainings </a:t>
            </a:r>
            <a:r>
              <a:rPr lang="en-US" sz="2000" dirty="0"/>
              <a:t>for 18 provinces &amp; 148 districts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4AE111-F500-4A93-AFD7-0E2189410BF5}"/>
              </a:ext>
            </a:extLst>
          </p:cNvPr>
          <p:cNvSpPr txBox="1"/>
          <p:nvPr/>
        </p:nvSpPr>
        <p:spPr>
          <a:xfrm>
            <a:off x="320580" y="2011793"/>
            <a:ext cx="1787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Trainings</a:t>
            </a:r>
          </a:p>
        </p:txBody>
      </p:sp>
      <p:pic>
        <p:nvPicPr>
          <p:cNvPr id="4" name="Graphic 3" descr="Meeting with solid fill">
            <a:extLst>
              <a:ext uri="{FF2B5EF4-FFF2-40B4-BE49-F238E27FC236}">
                <a16:creationId xmlns:a16="http://schemas.microsoft.com/office/drawing/2014/main" id="{2FE7339C-6518-478C-B66F-C0E3D77DAD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50801" y="4307517"/>
            <a:ext cx="1360866" cy="13608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21AC69-4361-47B8-8553-78F233788B3A}"/>
              </a:ext>
            </a:extLst>
          </p:cNvPr>
          <p:cNvSpPr txBox="1"/>
          <p:nvPr/>
        </p:nvSpPr>
        <p:spPr>
          <a:xfrm>
            <a:off x="320579" y="4726340"/>
            <a:ext cx="1787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Meetings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95D9DA-EF21-4A9B-943F-BE8FBED3C408}"/>
              </a:ext>
            </a:extLst>
          </p:cNvPr>
          <p:cNvSpPr txBox="1"/>
          <p:nvPr/>
        </p:nvSpPr>
        <p:spPr>
          <a:xfrm>
            <a:off x="3832537" y="3846932"/>
            <a:ext cx="8038884" cy="2568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b="1" dirty="0"/>
              <a:t>RAI3E grant making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b="1" dirty="0"/>
              <a:t>FTAT review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b="1" dirty="0"/>
              <a:t>Bottom-up planning </a:t>
            </a:r>
            <a:r>
              <a:rPr lang="en-US" sz="2200" dirty="0"/>
              <a:t>with all 18 provinces and 148 districts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b="1" dirty="0"/>
              <a:t>Quarterly reviews and annual review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b="1" dirty="0"/>
              <a:t>TWGs (Technical Working Groups)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807090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32A39-1CBF-4F4B-A448-ECCE1F667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Key </a:t>
            </a:r>
            <a:r>
              <a:rPr lang="en-US" dirty="0"/>
              <a:t>p</a:t>
            </a:r>
            <a:r>
              <a:rPr lang="en-US"/>
              <a:t>rogrammatic </a:t>
            </a:r>
            <a:r>
              <a:rPr lang="en-US" dirty="0"/>
              <a:t>achievements Jul-Dec 2020 (3/3)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DA6534-06CE-4714-BDF9-AE2B53A7ED46}"/>
              </a:ext>
            </a:extLst>
          </p:cNvPr>
          <p:cNvSpPr txBox="1"/>
          <p:nvPr/>
        </p:nvSpPr>
        <p:spPr>
          <a:xfrm>
            <a:off x="3640712" y="1584457"/>
            <a:ext cx="7997106" cy="1553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b="1" dirty="0"/>
              <a:t>LLINs survey </a:t>
            </a:r>
            <a:r>
              <a:rPr lang="en-US" sz="2200" dirty="0"/>
              <a:t>for LLINs coverage assessment after 2019 mass distribution campaigns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b="1" dirty="0"/>
              <a:t>MMPs survey</a:t>
            </a: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4AE111-F500-4A93-AFD7-0E2189410BF5}"/>
              </a:ext>
            </a:extLst>
          </p:cNvPr>
          <p:cNvSpPr txBox="1"/>
          <p:nvPr/>
        </p:nvSpPr>
        <p:spPr>
          <a:xfrm>
            <a:off x="449884" y="2099375"/>
            <a:ext cx="1787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Surveys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21AC69-4361-47B8-8553-78F233788B3A}"/>
              </a:ext>
            </a:extLst>
          </p:cNvPr>
          <p:cNvSpPr txBox="1"/>
          <p:nvPr/>
        </p:nvSpPr>
        <p:spPr>
          <a:xfrm>
            <a:off x="449883" y="4499893"/>
            <a:ext cx="1787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Others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95D9DA-EF21-4A9B-943F-BE8FBED3C408}"/>
              </a:ext>
            </a:extLst>
          </p:cNvPr>
          <p:cNvSpPr txBox="1"/>
          <p:nvPr/>
        </p:nvSpPr>
        <p:spPr>
          <a:xfrm>
            <a:off x="3640711" y="3984976"/>
            <a:ext cx="7997107" cy="206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b="1" dirty="0" err="1"/>
              <a:t>Pv</a:t>
            </a:r>
            <a:r>
              <a:rPr lang="en-US" sz="2200" b="1" dirty="0"/>
              <a:t> radical cure </a:t>
            </a:r>
            <a:r>
              <a:rPr lang="en-US" sz="2200" dirty="0"/>
              <a:t>in all health centers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b="1" dirty="0"/>
              <a:t>Active case detections and outbreak responses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b="1" dirty="0"/>
              <a:t>Routine supervision </a:t>
            </a:r>
            <a:r>
              <a:rPr lang="en-US" sz="2200" dirty="0"/>
              <a:t>to different levels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b="1" dirty="0"/>
              <a:t>Recruitment of new VMWs for RAI3E </a:t>
            </a:r>
          </a:p>
        </p:txBody>
      </p:sp>
      <p:pic>
        <p:nvPicPr>
          <p:cNvPr id="5" name="Graphic 4" descr="Folder Search with solid fill">
            <a:extLst>
              <a:ext uri="{FF2B5EF4-FFF2-40B4-BE49-F238E27FC236}">
                <a16:creationId xmlns:a16="http://schemas.microsoft.com/office/drawing/2014/main" id="{C9EBD270-4DDA-4B18-88EB-1D78276ED6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57420" y="1680552"/>
            <a:ext cx="1360865" cy="1360865"/>
          </a:xfrm>
          <a:prstGeom prst="rect">
            <a:avLst/>
          </a:prstGeom>
        </p:spPr>
      </p:pic>
      <p:pic>
        <p:nvPicPr>
          <p:cNvPr id="12" name="Graphic 11" descr="Clipboard Checked with solid fill">
            <a:extLst>
              <a:ext uri="{FF2B5EF4-FFF2-40B4-BE49-F238E27FC236}">
                <a16:creationId xmlns:a16="http://schemas.microsoft.com/office/drawing/2014/main" id="{04B7C356-2176-4EE7-A008-B8FD5A1B0D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57421" y="4081071"/>
            <a:ext cx="1360864" cy="136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544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3F1198-8115-4CB5-B908-33F167A7AF37}"/>
              </a:ext>
            </a:extLst>
          </p:cNvPr>
          <p:cNvSpPr txBox="1"/>
          <p:nvPr/>
        </p:nvSpPr>
        <p:spPr>
          <a:xfrm>
            <a:off x="4381077" y="3812884"/>
            <a:ext cx="2728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PR support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Graphic 4" descr="Cheers">
            <a:extLst>
              <a:ext uri="{FF2B5EF4-FFF2-40B4-BE49-F238E27FC236}">
                <a16:creationId xmlns:a16="http://schemas.microsoft.com/office/drawing/2014/main" id="{16120293-867D-4F45-AE7C-9956F3AD3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85927" y="1709710"/>
            <a:ext cx="1719290" cy="171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704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C914F-218F-4C7E-A22C-0DCD19E3B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Presentation outline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2F3E53-3B02-44E5-B0AA-514F6D15799F}"/>
              </a:ext>
            </a:extLst>
          </p:cNvPr>
          <p:cNvSpPr txBox="1"/>
          <p:nvPr/>
        </p:nvSpPr>
        <p:spPr>
          <a:xfrm>
            <a:off x="223645" y="3419177"/>
            <a:ext cx="20266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Budget absorption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FFB79B-4418-408E-9B07-B28A947C654A}"/>
              </a:ext>
            </a:extLst>
          </p:cNvPr>
          <p:cNvSpPr txBox="1"/>
          <p:nvPr/>
        </p:nvSpPr>
        <p:spPr>
          <a:xfrm>
            <a:off x="6017274" y="3373011"/>
            <a:ext cx="23429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PR support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04D0E3F-67B4-4B9A-B8A7-35FC03B3A432}"/>
              </a:ext>
            </a:extLst>
          </p:cNvPr>
          <p:cNvSpPr txBox="1"/>
          <p:nvPr/>
        </p:nvSpPr>
        <p:spPr>
          <a:xfrm>
            <a:off x="4295737" y="3367668"/>
            <a:ext cx="21064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Programmatic achievement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CF949DC-2DEF-40ED-9356-2114A8275E13}"/>
              </a:ext>
            </a:extLst>
          </p:cNvPr>
          <p:cNvSpPr txBox="1"/>
          <p:nvPr/>
        </p:nvSpPr>
        <p:spPr>
          <a:xfrm>
            <a:off x="2041617" y="3339790"/>
            <a:ext cx="22615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Performance targets and results</a:t>
            </a:r>
            <a:endParaRPr lang="en-US" sz="2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Graphic 3" descr="Dollar">
            <a:extLst>
              <a:ext uri="{FF2B5EF4-FFF2-40B4-BE49-F238E27FC236}">
                <a16:creationId xmlns:a16="http://schemas.microsoft.com/office/drawing/2014/main" id="{879F4FE9-9374-472C-BE8A-13F9B2BA4F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8302" y="2072657"/>
            <a:ext cx="925681" cy="925681"/>
          </a:xfrm>
          <a:prstGeom prst="rect">
            <a:avLst/>
          </a:prstGeom>
        </p:spPr>
      </p:pic>
      <p:pic>
        <p:nvPicPr>
          <p:cNvPr id="10" name="Graphic 9" descr="Checklist">
            <a:extLst>
              <a:ext uri="{FF2B5EF4-FFF2-40B4-BE49-F238E27FC236}">
                <a16:creationId xmlns:a16="http://schemas.microsoft.com/office/drawing/2014/main" id="{9D952123-DD90-45BE-93B4-87F6571F8EC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749340" y="2072658"/>
            <a:ext cx="869924" cy="869924"/>
          </a:xfrm>
          <a:prstGeom prst="rect">
            <a:avLst/>
          </a:prstGeom>
        </p:spPr>
      </p:pic>
      <p:pic>
        <p:nvPicPr>
          <p:cNvPr id="17" name="Graphic 16" descr="Bullseye">
            <a:extLst>
              <a:ext uri="{FF2B5EF4-FFF2-40B4-BE49-F238E27FC236}">
                <a16:creationId xmlns:a16="http://schemas.microsoft.com/office/drawing/2014/main" id="{386F55DF-00FA-4465-AFFE-5E3023DBA6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09572" y="2072657"/>
            <a:ext cx="925680" cy="925680"/>
          </a:xfrm>
          <a:prstGeom prst="rect">
            <a:avLst/>
          </a:prstGeom>
        </p:spPr>
      </p:pic>
      <p:pic>
        <p:nvPicPr>
          <p:cNvPr id="21" name="Graphic 20" descr="Cheers">
            <a:extLst>
              <a:ext uri="{FF2B5EF4-FFF2-40B4-BE49-F238E27FC236}">
                <a16:creationId xmlns:a16="http://schemas.microsoft.com/office/drawing/2014/main" id="{7A2EB640-766F-4B98-8D6C-5E95ACCE51C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6760536" y="2072657"/>
            <a:ext cx="829222" cy="829222"/>
          </a:xfrm>
          <a:prstGeom prst="rect">
            <a:avLst/>
          </a:prstGeom>
        </p:spPr>
      </p:pic>
      <p:pic>
        <p:nvPicPr>
          <p:cNvPr id="11" name="Graphic 10" descr="Building Brick Wall with solid fill">
            <a:extLst>
              <a:ext uri="{FF2B5EF4-FFF2-40B4-BE49-F238E27FC236}">
                <a16:creationId xmlns:a16="http://schemas.microsoft.com/office/drawing/2014/main" id="{D7ED56C0-27C0-4760-B77B-8D69087D76F0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8491718" y="2120962"/>
            <a:ext cx="773316" cy="77331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7918147-874C-4511-B275-5833DB2430B4}"/>
              </a:ext>
            </a:extLst>
          </p:cNvPr>
          <p:cNvSpPr txBox="1"/>
          <p:nvPr/>
        </p:nvSpPr>
        <p:spPr>
          <a:xfrm>
            <a:off x="7934869" y="3367668"/>
            <a:ext cx="188701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RAI3E Progress</a:t>
            </a:r>
          </a:p>
          <a:p>
            <a:pPr algn="ctr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Graphic 4" descr="Hurdle with solid fill">
            <a:extLst>
              <a:ext uri="{FF2B5EF4-FFF2-40B4-BE49-F238E27FC236}">
                <a16:creationId xmlns:a16="http://schemas.microsoft.com/office/drawing/2014/main" id="{84E5A1C7-22E0-4B28-867D-5BB4954EAAD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927599" y="2122837"/>
            <a:ext cx="914400" cy="9144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63B1217-CCC5-4B7B-B3C9-3F26E43C13F9}"/>
              </a:ext>
            </a:extLst>
          </p:cNvPr>
          <p:cNvSpPr txBox="1"/>
          <p:nvPr/>
        </p:nvSpPr>
        <p:spPr>
          <a:xfrm>
            <a:off x="9637289" y="3429000"/>
            <a:ext cx="188701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latin typeface="Calibri" panose="020F0502020204030204" pitchFamily="34" charset="0"/>
                <a:cs typeface="Calibri" panose="020F0502020204030204" pitchFamily="34" charset="0"/>
              </a:rPr>
              <a:t>Challenges</a:t>
            </a:r>
          </a:p>
          <a:p>
            <a:pPr algn="ctr"/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0204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32A39-1CBF-4F4B-A448-ECCE1F667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PR support to SRs (1/3)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DA6534-06CE-4714-BDF9-AE2B53A7ED46}"/>
              </a:ext>
            </a:extLst>
          </p:cNvPr>
          <p:cNvSpPr txBox="1"/>
          <p:nvPr/>
        </p:nvSpPr>
        <p:spPr>
          <a:xfrm>
            <a:off x="3788100" y="1251810"/>
            <a:ext cx="8038884" cy="2227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en-US" sz="2200" b="1" dirty="0"/>
              <a:t>Training on Prevention of Sexual Exploitation and Abuse </a:t>
            </a:r>
            <a:r>
              <a:rPr lang="en-US" sz="2200" dirty="0"/>
              <a:t>for all CSOs</a:t>
            </a:r>
          </a:p>
          <a:p>
            <a:pPr marL="342900" indent="-342900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en-US" sz="2200" b="1" dirty="0"/>
              <a:t>Financial compliance and reporting trainings </a:t>
            </a:r>
            <a:r>
              <a:rPr lang="en-US" sz="2200" dirty="0"/>
              <a:t>for all provincial staff</a:t>
            </a:r>
          </a:p>
          <a:p>
            <a:pPr marL="342900" indent="-342900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en-US" sz="2200" b="1" dirty="0"/>
              <a:t>Training on bottom-up planning </a:t>
            </a:r>
            <a:r>
              <a:rPr lang="en-US" sz="2200" dirty="0"/>
              <a:t>for CMPE staff</a:t>
            </a: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4AE111-F500-4A93-AFD7-0E2189410BF5}"/>
              </a:ext>
            </a:extLst>
          </p:cNvPr>
          <p:cNvSpPr txBox="1"/>
          <p:nvPr/>
        </p:nvSpPr>
        <p:spPr>
          <a:xfrm>
            <a:off x="397012" y="1713755"/>
            <a:ext cx="17878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Capacity building</a:t>
            </a:r>
          </a:p>
        </p:txBody>
      </p:sp>
      <p:pic>
        <p:nvPicPr>
          <p:cNvPr id="5" name="Graphic 4" descr="Blackboard with solid fill">
            <a:extLst>
              <a:ext uri="{FF2B5EF4-FFF2-40B4-BE49-F238E27FC236}">
                <a16:creationId xmlns:a16="http://schemas.microsoft.com/office/drawing/2014/main" id="{57AFDFEB-7746-439C-AF2B-54E50CC42D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34721" y="1558313"/>
            <a:ext cx="1360865" cy="136086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4C66C73-416E-4664-A372-F9C8C5335154}"/>
              </a:ext>
            </a:extLst>
          </p:cNvPr>
          <p:cNvSpPr txBox="1"/>
          <p:nvPr/>
        </p:nvSpPr>
        <p:spPr>
          <a:xfrm>
            <a:off x="138548" y="4597443"/>
            <a:ext cx="25334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Program management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A23C0F-4DD2-4774-B8B4-7579FBAA92AB}"/>
              </a:ext>
            </a:extLst>
          </p:cNvPr>
          <p:cNvSpPr txBox="1"/>
          <p:nvPr/>
        </p:nvSpPr>
        <p:spPr>
          <a:xfrm>
            <a:off x="3788100" y="3890165"/>
            <a:ext cx="8038884" cy="2663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en-US" sz="2200" b="1" dirty="0"/>
              <a:t>Support to CMPE for bottom-up planning SOP development</a:t>
            </a:r>
          </a:p>
          <a:p>
            <a:pPr marL="342900" indent="-342900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en-US" sz="2200" b="1" dirty="0"/>
              <a:t>Support to CMPE for bottom-up planning </a:t>
            </a:r>
            <a:r>
              <a:rPr lang="en-US" sz="2200" dirty="0"/>
              <a:t>with all 18 provinces and 148 districts for Q4-2020</a:t>
            </a:r>
          </a:p>
          <a:p>
            <a:pPr marL="342900" indent="-342900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en-US" sz="2200" b="1" dirty="0"/>
              <a:t>Quarterly review meetings </a:t>
            </a:r>
            <a:r>
              <a:rPr lang="en-US" sz="2200" dirty="0"/>
              <a:t>with all SRs</a:t>
            </a:r>
          </a:p>
          <a:p>
            <a:pPr marL="342900" indent="-342900">
              <a:lnSpc>
                <a:spcPts val="3400"/>
              </a:lnSpc>
              <a:buFont typeface="Arial" panose="020B0604020202020204" pitchFamily="34" charset="0"/>
              <a:buChar char="•"/>
            </a:pPr>
            <a:r>
              <a:rPr lang="en-US" sz="2200" b="1" dirty="0"/>
              <a:t>Day to day program management support </a:t>
            </a:r>
          </a:p>
        </p:txBody>
      </p:sp>
      <p:pic>
        <p:nvPicPr>
          <p:cNvPr id="14" name="Graphic 13" descr="Playbook with solid fill">
            <a:extLst>
              <a:ext uri="{FF2B5EF4-FFF2-40B4-BE49-F238E27FC236}">
                <a16:creationId xmlns:a16="http://schemas.microsoft.com/office/drawing/2014/main" id="{CC78183E-D897-4D2C-B3B1-8C83756786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34721" y="4394063"/>
            <a:ext cx="1360865" cy="136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0090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32A39-1CBF-4F4B-A448-ECCE1F667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PR support to SRs (2/3)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DA6534-06CE-4714-BDF9-AE2B53A7ED46}"/>
              </a:ext>
            </a:extLst>
          </p:cNvPr>
          <p:cNvSpPr txBox="1"/>
          <p:nvPr/>
        </p:nvSpPr>
        <p:spPr>
          <a:xfrm>
            <a:off x="3871224" y="1316462"/>
            <a:ext cx="8038884" cy="2282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2200" b="1" dirty="0"/>
              <a:t>Reprogramming to identify savings </a:t>
            </a:r>
            <a:r>
              <a:rPr lang="en-US" sz="2200" dirty="0"/>
              <a:t>for COVID support and procurement of additional RDTs to avoid stockout</a:t>
            </a: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2200" b="1" dirty="0"/>
              <a:t>Grant Making for RAI3E: </a:t>
            </a:r>
            <a:r>
              <a:rPr lang="en-US" sz="2200" dirty="0"/>
              <a:t>grant documents for RAI3E 2021 – 2023 approved by Global Fund in Q4 2020</a:t>
            </a: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2200" b="1" dirty="0"/>
              <a:t>RAI2E grant closure </a:t>
            </a:r>
            <a:r>
              <a:rPr lang="en-US" sz="2200" dirty="0"/>
              <a:t>for all SRs</a:t>
            </a: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4AE111-F500-4A93-AFD7-0E2189410BF5}"/>
              </a:ext>
            </a:extLst>
          </p:cNvPr>
          <p:cNvSpPr txBox="1"/>
          <p:nvPr/>
        </p:nvSpPr>
        <p:spPr>
          <a:xfrm>
            <a:off x="153518" y="1777608"/>
            <a:ext cx="24291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Grant management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C66C73-416E-4664-A372-F9C8C5335154}"/>
              </a:ext>
            </a:extLst>
          </p:cNvPr>
          <p:cNvSpPr txBox="1"/>
          <p:nvPr/>
        </p:nvSpPr>
        <p:spPr>
          <a:xfrm>
            <a:off x="24781" y="4274127"/>
            <a:ext cx="25334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Procurement &amp; supply chain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A23C0F-4DD2-4774-B8B4-7579FBAA92AB}"/>
              </a:ext>
            </a:extLst>
          </p:cNvPr>
          <p:cNvSpPr txBox="1"/>
          <p:nvPr/>
        </p:nvSpPr>
        <p:spPr>
          <a:xfrm>
            <a:off x="3871224" y="4067937"/>
            <a:ext cx="8038884" cy="2288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2200" b="1" dirty="0"/>
              <a:t>Procurement of PPEs for COVID </a:t>
            </a:r>
            <a:r>
              <a:rPr lang="en-US" sz="2200" dirty="0"/>
              <a:t>funded by reinvested RAI2 savings</a:t>
            </a: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2200" b="1" dirty="0"/>
              <a:t>Procurement of LLINs, RDTs and ACTs</a:t>
            </a: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2200" b="1" dirty="0"/>
              <a:t>Supply chain support: </a:t>
            </a:r>
            <a:r>
              <a:rPr lang="en-US" sz="2200" dirty="0"/>
              <a:t>improvement of supply chain for VMWs</a:t>
            </a:r>
          </a:p>
        </p:txBody>
      </p:sp>
      <p:pic>
        <p:nvPicPr>
          <p:cNvPr id="4" name="Graphic 3" descr="Clipboard with solid fill">
            <a:extLst>
              <a:ext uri="{FF2B5EF4-FFF2-40B4-BE49-F238E27FC236}">
                <a16:creationId xmlns:a16="http://schemas.microsoft.com/office/drawing/2014/main" id="{B22F2DB2-0A43-4763-B799-E09FED4DEC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17845" y="1555619"/>
            <a:ext cx="1360865" cy="1360865"/>
          </a:xfrm>
          <a:prstGeom prst="rect">
            <a:avLst/>
          </a:prstGeom>
        </p:spPr>
      </p:pic>
      <p:pic>
        <p:nvPicPr>
          <p:cNvPr id="12" name="Graphic 11" descr="Bank check with solid fill">
            <a:extLst>
              <a:ext uri="{FF2B5EF4-FFF2-40B4-BE49-F238E27FC236}">
                <a16:creationId xmlns:a16="http://schemas.microsoft.com/office/drawing/2014/main" id="{AB5C7798-7523-4D1B-BEED-EBCC8D3B93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17844" y="4274127"/>
            <a:ext cx="1360865" cy="136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0556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32A39-1CBF-4F4B-A448-ECCE1F667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PR support to SRs (3/3)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C66C73-416E-4664-A372-F9C8C5335154}"/>
              </a:ext>
            </a:extLst>
          </p:cNvPr>
          <p:cNvSpPr txBox="1"/>
          <p:nvPr/>
        </p:nvSpPr>
        <p:spPr>
          <a:xfrm>
            <a:off x="230909" y="1595625"/>
            <a:ext cx="25334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Financial management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A23C0F-4DD2-4774-B8B4-7579FBAA92AB}"/>
              </a:ext>
            </a:extLst>
          </p:cNvPr>
          <p:cNvSpPr txBox="1"/>
          <p:nvPr/>
        </p:nvSpPr>
        <p:spPr>
          <a:xfrm>
            <a:off x="3963587" y="1481748"/>
            <a:ext cx="8038884" cy="941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2200" b="1" dirty="0"/>
              <a:t>Periodic expenditure verification </a:t>
            </a:r>
            <a:r>
              <a:rPr lang="en-US" sz="2200" dirty="0"/>
              <a:t>with all SRs</a:t>
            </a: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2200" b="1" dirty="0"/>
              <a:t>Financial supportive supervision visits </a:t>
            </a:r>
          </a:p>
        </p:txBody>
      </p:sp>
      <p:pic>
        <p:nvPicPr>
          <p:cNvPr id="9" name="Graphic 8" descr="Supply And Demand with solid fill">
            <a:extLst>
              <a:ext uri="{FF2B5EF4-FFF2-40B4-BE49-F238E27FC236}">
                <a16:creationId xmlns:a16="http://schemas.microsoft.com/office/drawing/2014/main" id="{F0C85CE3-D081-49F4-8AA0-5B5B758CFC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10208" y="1272311"/>
            <a:ext cx="1360864" cy="13608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49935D9-1E88-45B3-B350-1A6A4079A6D5}"/>
              </a:ext>
            </a:extLst>
          </p:cNvPr>
          <p:cNvSpPr txBox="1"/>
          <p:nvPr/>
        </p:nvSpPr>
        <p:spPr>
          <a:xfrm>
            <a:off x="230909" y="3951151"/>
            <a:ext cx="25334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Monitoring &amp; Evaluation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4AFDEC-9FD2-426A-88A3-142FFD1A6B52}"/>
              </a:ext>
            </a:extLst>
          </p:cNvPr>
          <p:cNvSpPr txBox="1"/>
          <p:nvPr/>
        </p:nvSpPr>
        <p:spPr>
          <a:xfrm>
            <a:off x="3963587" y="3837274"/>
            <a:ext cx="8038884" cy="1390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2200" b="1" dirty="0"/>
              <a:t>Supportive supervision visits </a:t>
            </a:r>
            <a:r>
              <a:rPr lang="en-US" sz="2200" dirty="0"/>
              <a:t>for data quality and program quality</a:t>
            </a: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2200" b="1" dirty="0"/>
              <a:t>Data quality desk reviews </a:t>
            </a:r>
            <a:r>
              <a:rPr lang="en-US" sz="2200" dirty="0"/>
              <a:t>at all SRs</a:t>
            </a:r>
          </a:p>
        </p:txBody>
      </p:sp>
      <p:pic>
        <p:nvPicPr>
          <p:cNvPr id="5" name="Graphic 4" descr="Gears with solid fill">
            <a:extLst>
              <a:ext uri="{FF2B5EF4-FFF2-40B4-BE49-F238E27FC236}">
                <a16:creationId xmlns:a16="http://schemas.microsoft.com/office/drawing/2014/main" id="{9CABBA95-3B75-4206-AD30-21FFA979F7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10208" y="3747772"/>
            <a:ext cx="1360863" cy="1360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5238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3F1198-8115-4CB5-B908-33F167A7AF37}"/>
              </a:ext>
            </a:extLst>
          </p:cNvPr>
          <p:cNvSpPr txBox="1"/>
          <p:nvPr/>
        </p:nvSpPr>
        <p:spPr>
          <a:xfrm>
            <a:off x="4381077" y="3812884"/>
            <a:ext cx="2728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RAI3E Status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Graphic 4" descr="Building Brick Wall with solid fill">
            <a:extLst>
              <a:ext uri="{FF2B5EF4-FFF2-40B4-BE49-F238E27FC236}">
                <a16:creationId xmlns:a16="http://schemas.microsoft.com/office/drawing/2014/main" id="{16120293-867D-4F45-AE7C-9956F3AD3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85927" y="1709710"/>
            <a:ext cx="1719290" cy="171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727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32A39-1CBF-4F4B-A448-ECCE1F667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RAI3E (2021-2023) status (1/2)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2721F9-C040-49A6-8C99-4222F5A7770A}"/>
              </a:ext>
            </a:extLst>
          </p:cNvPr>
          <p:cNvSpPr txBox="1"/>
          <p:nvPr/>
        </p:nvSpPr>
        <p:spPr>
          <a:xfrm>
            <a:off x="230909" y="1780352"/>
            <a:ext cx="25334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Agreement signing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951622-7879-471B-BFBB-654C192F8EE9}"/>
              </a:ext>
            </a:extLst>
          </p:cNvPr>
          <p:cNvSpPr txBox="1"/>
          <p:nvPr/>
        </p:nvSpPr>
        <p:spPr>
          <a:xfrm>
            <a:off x="4069988" y="1300275"/>
            <a:ext cx="8038884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2200" b="1" dirty="0"/>
              <a:t>Project Cooperation Agreement </a:t>
            </a:r>
            <a:r>
              <a:rPr lang="en-US" sz="2200" dirty="0"/>
              <a:t>UNOPS – MOH : signed</a:t>
            </a: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2200" b="1" dirty="0"/>
              <a:t>Grant Agreements signed : </a:t>
            </a:r>
            <a:r>
              <a:rPr lang="en-US" sz="2200" dirty="0"/>
              <a:t>CMPE, </a:t>
            </a:r>
            <a:r>
              <a:rPr lang="en-US" sz="2200" dirty="0" err="1"/>
              <a:t>CHIas</a:t>
            </a:r>
            <a:r>
              <a:rPr lang="en-US" sz="2200" dirty="0"/>
              <a:t>, HPA, PEDA, MPSC, DPC – HMIS, WHO</a:t>
            </a:r>
          </a:p>
        </p:txBody>
      </p:sp>
      <p:pic>
        <p:nvPicPr>
          <p:cNvPr id="6" name="Graphic 5" descr="Signature with solid fill">
            <a:extLst>
              <a:ext uri="{FF2B5EF4-FFF2-40B4-BE49-F238E27FC236}">
                <a16:creationId xmlns:a16="http://schemas.microsoft.com/office/drawing/2014/main" id="{B4326287-6F67-4550-8CE6-9376331CE9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10208" y="1570456"/>
            <a:ext cx="1360863" cy="1360863"/>
          </a:xfrm>
          <a:prstGeom prst="rect">
            <a:avLst/>
          </a:prstGeom>
        </p:spPr>
      </p:pic>
      <p:pic>
        <p:nvPicPr>
          <p:cNvPr id="8" name="Graphic 7" descr="Transfer1 with solid fill">
            <a:extLst>
              <a:ext uri="{FF2B5EF4-FFF2-40B4-BE49-F238E27FC236}">
                <a16:creationId xmlns:a16="http://schemas.microsoft.com/office/drawing/2014/main" id="{695EAB1D-9D0E-483C-9A53-132E849748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10208" y="4015499"/>
            <a:ext cx="1360863" cy="136086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DD69FD0-A326-4324-9FFD-522DA070DF61}"/>
              </a:ext>
            </a:extLst>
          </p:cNvPr>
          <p:cNvSpPr txBox="1"/>
          <p:nvPr/>
        </p:nvSpPr>
        <p:spPr>
          <a:xfrm>
            <a:off x="0" y="4489994"/>
            <a:ext cx="2764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Disbursement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F254F4-B1CC-4E88-AB93-FF7169AE6E91}"/>
              </a:ext>
            </a:extLst>
          </p:cNvPr>
          <p:cNvSpPr txBox="1"/>
          <p:nvPr/>
        </p:nvSpPr>
        <p:spPr>
          <a:xfrm>
            <a:off x="4153116" y="3134494"/>
            <a:ext cx="8038884" cy="3234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2200" b="1" dirty="0"/>
              <a:t>Disbursement for Q1 from Bank of Lao </a:t>
            </a:r>
            <a:r>
              <a:rPr lang="en-US" sz="2200" b="1" dirty="0" err="1"/>
              <a:t>MoH</a:t>
            </a:r>
            <a:r>
              <a:rPr lang="en-US" sz="2200" b="1" dirty="0"/>
              <a:t> account to Sub Recipients:</a:t>
            </a:r>
          </a:p>
          <a:p>
            <a:pPr marL="800100" lvl="1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Completed on February 26th for CMPE, </a:t>
            </a:r>
            <a:r>
              <a:rPr lang="en-US" sz="2200" dirty="0" err="1"/>
              <a:t>CHIas</a:t>
            </a:r>
            <a:r>
              <a:rPr lang="en-US" sz="2200" dirty="0"/>
              <a:t>, PEDA, HPA;</a:t>
            </a:r>
          </a:p>
          <a:p>
            <a:pPr marL="800100" lvl="1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Completed on March 22nd for MPSC, DPC-HMIS;</a:t>
            </a: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2200" b="1" dirty="0"/>
              <a:t>Disbursement for Q2 is in progress from PR to </a:t>
            </a:r>
            <a:r>
              <a:rPr lang="en-US" sz="2200" b="1" dirty="0" err="1"/>
              <a:t>BoL</a:t>
            </a:r>
            <a:r>
              <a:rPr lang="en-US" sz="2200" b="1" dirty="0"/>
              <a:t> MOH account;</a:t>
            </a:r>
          </a:p>
        </p:txBody>
      </p:sp>
    </p:spTree>
    <p:extLst>
      <p:ext uri="{BB962C8B-B14F-4D97-AF65-F5344CB8AC3E}">
        <p14:creationId xmlns:p14="http://schemas.microsoft.com/office/powerpoint/2010/main" val="23539788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32A39-1CBF-4F4B-A448-ECCE1F667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RAI3E (2021-2023) status (2/2)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2721F9-C040-49A6-8C99-4222F5A7770A}"/>
              </a:ext>
            </a:extLst>
          </p:cNvPr>
          <p:cNvSpPr txBox="1"/>
          <p:nvPr/>
        </p:nvSpPr>
        <p:spPr>
          <a:xfrm>
            <a:off x="157306" y="1938912"/>
            <a:ext cx="26416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accent1">
                    <a:lumMod val="50000"/>
                  </a:schemeClr>
                </a:solidFill>
              </a:rPr>
              <a:t>Implementation readiness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951622-7879-471B-BFBB-654C192F8EE9}"/>
              </a:ext>
            </a:extLst>
          </p:cNvPr>
          <p:cNvSpPr txBox="1"/>
          <p:nvPr/>
        </p:nvSpPr>
        <p:spPr>
          <a:xfrm>
            <a:off x="3902928" y="1069368"/>
            <a:ext cx="8131766" cy="4083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2200" b="1" dirty="0"/>
              <a:t>Induction Workshop with all SRs: </a:t>
            </a:r>
            <a:r>
              <a:rPr lang="en-US" sz="2200" dirty="0"/>
              <a:t>completed on March 9</a:t>
            </a:r>
            <a:r>
              <a:rPr lang="en-US" sz="2200" baseline="30000" dirty="0"/>
              <a:t>th</a:t>
            </a:r>
            <a:r>
              <a:rPr lang="en-US" sz="2200" dirty="0"/>
              <a:t>;</a:t>
            </a:r>
            <a:endParaRPr lang="en-US" sz="2200" b="1" dirty="0"/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2200" b="1" dirty="0"/>
              <a:t>Bottom – up planning  for Q1+Q2 workplans:</a:t>
            </a:r>
            <a:r>
              <a:rPr lang="en-US" sz="2200" dirty="0"/>
              <a:t> completed for all 18 provinces and 148 districts ;</a:t>
            </a: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2200" b="1" dirty="0"/>
              <a:t>News VMWs for RAI3E</a:t>
            </a:r>
            <a:r>
              <a:rPr lang="en-US" sz="2200" dirty="0"/>
              <a:t>: recruitment completed in Dec-2020;</a:t>
            </a: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Purchase Orders for key health products are issued, most of the products to be delivered in Q1 and Q2;</a:t>
            </a: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Procurement for LLINs for 2022 distribution – in progress, ETA Q4 2021;</a:t>
            </a:r>
          </a:p>
          <a:p>
            <a:pPr>
              <a:lnSpc>
                <a:spcPts val="3500"/>
              </a:lnSpc>
            </a:pPr>
            <a:endParaRPr lang="en-US" sz="2200" dirty="0"/>
          </a:p>
        </p:txBody>
      </p:sp>
      <p:pic>
        <p:nvPicPr>
          <p:cNvPr id="4" name="Graphic 3" descr="Presentation with checklist with solid fill">
            <a:extLst>
              <a:ext uri="{FF2B5EF4-FFF2-40B4-BE49-F238E27FC236}">
                <a16:creationId xmlns:a16="http://schemas.microsoft.com/office/drawing/2014/main" id="{354C093B-8F56-40F6-8C3E-2F2DA26076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670493" y="1704757"/>
            <a:ext cx="1360863" cy="13608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6CAB2B7-422B-4BBE-8510-CE230C428192}"/>
              </a:ext>
            </a:extLst>
          </p:cNvPr>
          <p:cNvSpPr txBox="1"/>
          <p:nvPr/>
        </p:nvSpPr>
        <p:spPr>
          <a:xfrm>
            <a:off x="187897" y="5045520"/>
            <a:ext cx="264161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accent1">
                    <a:lumMod val="50000"/>
                  </a:schemeClr>
                </a:solidFill>
              </a:rPr>
              <a:t>Co Financing</a:t>
            </a:r>
          </a:p>
        </p:txBody>
      </p:sp>
      <p:pic>
        <p:nvPicPr>
          <p:cNvPr id="5" name="Graphic 4" descr="Tax with solid fill">
            <a:extLst>
              <a:ext uri="{FF2B5EF4-FFF2-40B4-BE49-F238E27FC236}">
                <a16:creationId xmlns:a16="http://schemas.microsoft.com/office/drawing/2014/main" id="{BC39A1AC-2BA6-4EF7-A5E0-40505FEA89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98920" y="4834541"/>
            <a:ext cx="914400" cy="91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11E38F-AF44-4448-B120-3E4DB44ACAEE}"/>
              </a:ext>
            </a:extLst>
          </p:cNvPr>
          <p:cNvSpPr txBox="1"/>
          <p:nvPr/>
        </p:nvSpPr>
        <p:spPr>
          <a:xfrm>
            <a:off x="4181707" y="5153243"/>
            <a:ext cx="76274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Budget request for </a:t>
            </a:r>
            <a:r>
              <a:rPr lang="en-US" sz="2200" b="1" dirty="0"/>
              <a:t>2021</a:t>
            </a:r>
            <a:r>
              <a:rPr lang="en-US" sz="2200" dirty="0"/>
              <a:t> has been submitted from CMPE and is in progress of being approved at </a:t>
            </a:r>
            <a:r>
              <a:rPr lang="en-US" sz="2200" dirty="0" err="1"/>
              <a:t>MoH</a:t>
            </a:r>
            <a:r>
              <a:rPr lang="en-US" sz="2200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0444773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32A39-1CBF-4F4B-A448-ECCE1F667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900" y="115443"/>
            <a:ext cx="10272000" cy="792000"/>
          </a:xfrm>
        </p:spPr>
        <p:txBody>
          <a:bodyPr anchor="ctr"/>
          <a:lstStyle/>
          <a:p>
            <a:r>
              <a:rPr lang="en-GB" dirty="0"/>
              <a:t>Government co-financing: 1.48 Million USD for 3 years</a:t>
            </a:r>
            <a:endParaRPr lang="en-US" dirty="0"/>
          </a:p>
        </p:txBody>
      </p:sp>
      <p:graphicFrame>
        <p:nvGraphicFramePr>
          <p:cNvPr id="6" name="Google Shape;286;p11"/>
          <p:cNvGraphicFramePr/>
          <p:nvPr>
            <p:extLst>
              <p:ext uri="{D42A27DB-BD31-4B8C-83A1-F6EECF244321}">
                <p14:modId xmlns:p14="http://schemas.microsoft.com/office/powerpoint/2010/main" val="944588407"/>
              </p:ext>
            </p:extLst>
          </p:nvPr>
        </p:nvGraphicFramePr>
        <p:xfrm>
          <a:off x="219075" y="823623"/>
          <a:ext cx="11868150" cy="537715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557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1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4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1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48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638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05525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Activity</a:t>
                      </a:r>
                      <a:endParaRPr sz="2000" b="1" i="0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solidFill>
                      <a:schemeClr val="dk2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Amount in USD</a:t>
                      </a:r>
                      <a:endParaRPr/>
                    </a:p>
                  </a:txBody>
                  <a:tcPr marL="0" marR="0" marT="0" marB="0" anchor="ctr">
                    <a:solidFill>
                      <a:schemeClr val="dk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Comments</a:t>
                      </a:r>
                      <a:endParaRPr sz="2000" b="1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5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2021</a:t>
                      </a:r>
                      <a:endParaRPr sz="2000" b="1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2022</a:t>
                      </a:r>
                      <a:endParaRPr sz="2000" b="1" i="0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2023</a:t>
                      </a:r>
                      <a:endParaRPr sz="2000" b="1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</a:t>
                      </a:r>
                      <a:endParaRPr sz="2000" b="1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solidFill>
                      <a:schemeClr val="dk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7150">
                <a:tc>
                  <a:txBody>
                    <a:bodyPr/>
                    <a:lstStyle/>
                    <a:p>
                      <a:pPr marL="9144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</a:t>
                      </a:r>
                      <a:endParaRPr dirty="0"/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643,836 </a:t>
                      </a:r>
                      <a:endParaRPr dirty="0"/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516,251 </a:t>
                      </a:r>
                      <a:endParaRPr dirty="0"/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288,123 </a:t>
                      </a:r>
                      <a:endParaRPr dirty="0"/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1,448,210 </a:t>
                      </a:r>
                      <a:endParaRPr dirty="0"/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150">
                <a:tc>
                  <a:txBody>
                    <a:bodyPr/>
                    <a:lstStyle/>
                    <a:p>
                      <a:pPr marL="9144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Procurement and PSM costs of RDTs for malaria diagnosis</a:t>
                      </a: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144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</a:t>
                      </a: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144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281,435 </a:t>
                      </a: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144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151,542 </a:t>
                      </a: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144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432,978 </a:t>
                      </a:r>
                      <a:endParaRPr sz="1800" b="1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144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 880,000 </a:t>
                      </a:r>
                      <a:r>
                        <a:rPr lang="en-US" sz="1800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qty</a:t>
                      </a: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of malaria RDTs to be procured in 2022 and 2023</a:t>
                      </a: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7157">
                <a:tc>
                  <a:txBody>
                    <a:bodyPr/>
                    <a:lstStyle/>
                    <a:p>
                      <a:pPr marL="9144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Procurement and PSM costs of </a:t>
                      </a:r>
                      <a:r>
                        <a:rPr lang="en-US" sz="1800" b="1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bednets</a:t>
                      </a:r>
                      <a:endParaRPr sz="1800" b="1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144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462,670 </a:t>
                      </a:r>
                      <a:endParaRPr sz="1800" b="1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144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</a:t>
                      </a:r>
                      <a:endParaRPr sz="1800" b="1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144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</a:t>
                      </a:r>
                      <a:endParaRPr sz="1800" b="1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144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462,670 </a:t>
                      </a:r>
                      <a:endParaRPr sz="1800" b="1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144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 217,788 </a:t>
                      </a:r>
                      <a:r>
                        <a:rPr lang="en-US" sz="1800" b="1" u="none" strike="noStrike" cap="none" dirty="0" err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qty</a:t>
                      </a:r>
                      <a:r>
                        <a:rPr lang="en-US" sz="1800" b="1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of LLINs to be procured for mass distribution</a:t>
                      </a:r>
                      <a:endParaRPr sz="1800" b="1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28725">
                <a:tc>
                  <a:txBody>
                    <a:bodyPr/>
                    <a:lstStyle/>
                    <a:p>
                      <a:pPr marL="9144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LLIN-mass distribution microplanning meetings at central level with targeted provinces (5 southern provinces)</a:t>
                      </a: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144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2,717 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144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144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144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2,717 </a:t>
                      </a:r>
                      <a:endParaRPr sz="18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144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 LLINs microplanning at the central with 5 southern provinces</a:t>
                      </a:r>
                      <a:b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 2 days meeting in Q4-2021 to prepare for LLINs mass distribution that will happen in Q1-2022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562100">
                <a:tc>
                  <a:txBody>
                    <a:bodyPr/>
                    <a:lstStyle/>
                    <a:p>
                      <a:pPr marL="9144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LLIN-mass distribution microplanning meetings at provincial level with targeted districts (5 southern provinces)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144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4,968 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144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144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144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4,968 </a:t>
                      </a:r>
                      <a:endParaRPr sz="18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144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 1 meeting in each province of 5 southern provinces</a:t>
                      </a:r>
                      <a:b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 1 person from each district (total 42 districts)</a:t>
                      </a:r>
                      <a:b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 2 days meeting in Q4-2021 to plan for the LLINs mass distribution that will happen in Q1-2022</a:t>
                      </a: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9960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32A39-1CBF-4F4B-A448-ECCE1F667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900" y="115443"/>
            <a:ext cx="10272000" cy="792000"/>
          </a:xfrm>
        </p:spPr>
        <p:txBody>
          <a:bodyPr anchor="ctr"/>
          <a:lstStyle/>
          <a:p>
            <a:r>
              <a:rPr lang="en-GB" dirty="0"/>
              <a:t>Government co-financing: 1.48 Million USD for 3 years</a:t>
            </a:r>
            <a:endParaRPr lang="en-US" dirty="0"/>
          </a:p>
        </p:txBody>
      </p:sp>
      <p:graphicFrame>
        <p:nvGraphicFramePr>
          <p:cNvPr id="4" name="Google Shape;292;p12"/>
          <p:cNvGraphicFramePr/>
          <p:nvPr>
            <p:extLst>
              <p:ext uri="{D42A27DB-BD31-4B8C-83A1-F6EECF244321}">
                <p14:modId xmlns:p14="http://schemas.microsoft.com/office/powerpoint/2010/main" val="688270158"/>
              </p:ext>
            </p:extLst>
          </p:nvPr>
        </p:nvGraphicFramePr>
        <p:xfrm>
          <a:off x="161925" y="938225"/>
          <a:ext cx="11868150" cy="503540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557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1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4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1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0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752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5625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Activity</a:t>
                      </a:r>
                      <a:endParaRPr sz="2000" b="1" i="0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solidFill>
                      <a:schemeClr val="dk2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Amount in USD</a:t>
                      </a:r>
                      <a:endParaRPr/>
                    </a:p>
                  </a:txBody>
                  <a:tcPr marL="0" marR="0" marT="0" marB="0" anchor="ctr">
                    <a:solidFill>
                      <a:schemeClr val="dk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Comments</a:t>
                      </a:r>
                      <a:endParaRPr sz="2000" b="1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56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2021</a:t>
                      </a:r>
                      <a:endParaRPr sz="2000" b="1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2022</a:t>
                      </a:r>
                      <a:endParaRPr sz="2000" b="1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2023</a:t>
                      </a:r>
                      <a:endParaRPr sz="2000" b="1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</a:t>
                      </a:r>
                      <a:endParaRPr sz="2000" b="1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solidFill>
                      <a:schemeClr val="dk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1100">
                <a:tc>
                  <a:txBody>
                    <a:bodyPr/>
                    <a:lstStyle/>
                    <a:p>
                      <a:pPr marL="9144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Annual Review and Planning Meeting with provinces</a:t>
                      </a: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144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19,288 </a:t>
                      </a: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144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19,288 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144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19,288 </a:t>
                      </a:r>
                      <a:endParaRPr sz="18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144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57,864 </a:t>
                      </a:r>
                      <a:endParaRPr sz="1800" b="1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144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 1 time per year; 3 days meeting; </a:t>
                      </a:r>
                      <a:endParaRPr sz="1800" b="0" i="0" u="none" strike="noStrike" cap="none" dirty="0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1775">
                <a:tc>
                  <a:txBody>
                    <a:bodyPr/>
                    <a:lstStyle/>
                    <a:p>
                      <a:pPr marL="9144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Elimination certification preparation meeting/training for all districts in elimination provinces </a:t>
                      </a:r>
                      <a:endParaRPr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144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15,134 </a:t>
                      </a:r>
                      <a:endParaRPr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144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15,134 </a:t>
                      </a:r>
                      <a:endParaRPr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144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</a:t>
                      </a:r>
                      <a:endParaRPr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144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30,267 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144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 elimination certification meetings/trainings will be done for all the districts in the 13 central and northern provinces (106 districts)</a:t>
                      </a:r>
                      <a:endParaRPr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34000">
                <a:tc>
                  <a:txBody>
                    <a:bodyPr/>
                    <a:lstStyle/>
                    <a:p>
                      <a:pPr marL="9144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Dissemination meeting for updated microscopy IQA guideline </a:t>
                      </a:r>
                      <a:endParaRPr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144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6,327 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144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144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6,327 </a:t>
                      </a:r>
                      <a:endParaRPr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144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12,655 </a:t>
                      </a:r>
                      <a:endParaRPr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144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 Dissemination of microscopy IQA guideline in 2021 and 2023</a:t>
                      </a:r>
                      <a:endParaRPr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43425">
                <a:tc>
                  <a:txBody>
                    <a:bodyPr/>
                    <a:lstStyle/>
                    <a:p>
                      <a:pPr marL="9144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Microscopy training for PAMs, provincial hospital and district hospital laboratory staff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144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144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59,885 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144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144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59,885 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144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 125 elimination district hospitals, 18 PAMS and provincial hospitals, 26 army hospitals, 10 police hospitals, 8 central hospitals, 1 university (Total: 188 sites) will be trained. </a:t>
                      </a:r>
                      <a:endParaRPr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16119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32A39-1CBF-4F4B-A448-ECCE1F667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900" y="115443"/>
            <a:ext cx="10272000" cy="792000"/>
          </a:xfrm>
        </p:spPr>
        <p:txBody>
          <a:bodyPr anchor="ctr"/>
          <a:lstStyle/>
          <a:p>
            <a:r>
              <a:rPr lang="en-GB" dirty="0"/>
              <a:t>Government co-financing: 1.48 Million USD for 3 years</a:t>
            </a:r>
            <a:endParaRPr lang="en-US" dirty="0"/>
          </a:p>
        </p:txBody>
      </p:sp>
      <p:graphicFrame>
        <p:nvGraphicFramePr>
          <p:cNvPr id="4" name="Google Shape;298;p13"/>
          <p:cNvGraphicFramePr/>
          <p:nvPr>
            <p:extLst>
              <p:ext uri="{D42A27DB-BD31-4B8C-83A1-F6EECF244321}">
                <p14:modId xmlns:p14="http://schemas.microsoft.com/office/powerpoint/2010/main" val="2801540105"/>
              </p:ext>
            </p:extLst>
          </p:nvPr>
        </p:nvGraphicFramePr>
        <p:xfrm>
          <a:off x="643550" y="1219201"/>
          <a:ext cx="10904900" cy="411099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5453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1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5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35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0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8500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 dirty="0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Activity</a:t>
                      </a:r>
                      <a:endParaRPr sz="2000" b="1" i="0" u="none" strike="noStrike" cap="none" dirty="0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solidFill>
                      <a:schemeClr val="dk2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Amount in USD</a:t>
                      </a:r>
                      <a:endParaRPr/>
                    </a:p>
                  </a:txBody>
                  <a:tcPr marL="0" marR="0" marT="0" marB="0" anchor="ctr">
                    <a:solidFill>
                      <a:schemeClr val="dk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5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2021</a:t>
                      </a:r>
                      <a:endParaRPr sz="2000" b="1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2022</a:t>
                      </a:r>
                      <a:endParaRPr sz="2000" b="1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2023</a:t>
                      </a:r>
                      <a:endParaRPr sz="2000" b="1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</a:t>
                      </a:r>
                      <a:endParaRPr sz="2000" b="1" i="0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 anchor="ctr"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marL="9144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Training of PAMS and DAMN on LMIS SOP</a:t>
                      </a:r>
                      <a:endParaRPr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144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</a:t>
                      </a:r>
                      <a:endParaRPr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144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32,594 </a:t>
                      </a:r>
                      <a:endParaRPr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144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</a:t>
                      </a:r>
                      <a:endParaRPr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144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32,594 </a:t>
                      </a:r>
                      <a:endParaRPr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8175">
                <a:tc>
                  <a:txBody>
                    <a:bodyPr/>
                    <a:lstStyle/>
                    <a:p>
                      <a:pPr marL="9144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Update training materials for PPM providers, and print</a:t>
                      </a:r>
                      <a:endParaRPr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3,050 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3,050 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6,100 </a:t>
                      </a:r>
                      <a:endParaRPr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0075">
                <a:tc>
                  <a:txBody>
                    <a:bodyPr/>
                    <a:lstStyle/>
                    <a:p>
                      <a:pPr marL="9144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Conduct training of trainers for PPM facilities with CMPE, PAMS and DAMS </a:t>
                      </a:r>
                      <a:endParaRPr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36,285 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36,285 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36,285 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108,856 </a:t>
                      </a:r>
                      <a:endParaRPr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9144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Conduct refresher training of providers in PPM network </a:t>
                      </a:r>
                      <a:endParaRPr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55,922 </a:t>
                      </a:r>
                      <a:endParaRPr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55,922 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55,922 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167,767 </a:t>
                      </a:r>
                      <a:endParaRPr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0550">
                <a:tc>
                  <a:txBody>
                    <a:bodyPr/>
                    <a:lstStyle/>
                    <a:p>
                      <a:pPr marL="9144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Translate and Print Job Aids for PPMs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449 </a:t>
                      </a:r>
                      <a:endParaRPr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</a:t>
                      </a:r>
                      <a:endParaRPr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</a:t>
                      </a:r>
                      <a:endParaRPr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449 </a:t>
                      </a:r>
                      <a:endParaRPr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9144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Conduct meeting with all the PPMs and FDD in elimination area to transition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37,025 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</a:t>
                      </a:r>
                      <a:endParaRPr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</a:t>
                      </a:r>
                      <a:endParaRPr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37,025 </a:t>
                      </a:r>
                      <a:endParaRPr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14305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C3F1198-8115-4CB5-B908-33F167A7AF37}"/>
              </a:ext>
            </a:extLst>
          </p:cNvPr>
          <p:cNvSpPr txBox="1"/>
          <p:nvPr/>
        </p:nvSpPr>
        <p:spPr>
          <a:xfrm>
            <a:off x="4731504" y="3812884"/>
            <a:ext cx="28178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RAI3E Challenges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Graphic 5" descr="Hurdle with solid fill">
            <a:extLst>
              <a:ext uri="{FF2B5EF4-FFF2-40B4-BE49-F238E27FC236}">
                <a16:creationId xmlns:a16="http://schemas.microsoft.com/office/drawing/2014/main" id="{409B3456-6DBD-446D-9158-E3E09696EF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69664" y="1976328"/>
            <a:ext cx="1452672" cy="1452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353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824FE5E-237E-4E21-A448-B7C55F522083}"/>
              </a:ext>
            </a:extLst>
          </p:cNvPr>
          <p:cNvSpPr txBox="1"/>
          <p:nvPr/>
        </p:nvSpPr>
        <p:spPr>
          <a:xfrm>
            <a:off x="4389781" y="3880378"/>
            <a:ext cx="30145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Budget absorption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raphic 6" descr="Dollar">
            <a:extLst>
              <a:ext uri="{FF2B5EF4-FFF2-40B4-BE49-F238E27FC236}">
                <a16:creationId xmlns:a16="http://schemas.microsoft.com/office/drawing/2014/main" id="{D4677639-1BE9-46BF-BD88-F740E190EE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22426" y="2014342"/>
            <a:ext cx="1719291" cy="1719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7351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32A39-1CBF-4F4B-A448-ECCE1F667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900" y="115443"/>
            <a:ext cx="10272000" cy="792000"/>
          </a:xfrm>
        </p:spPr>
        <p:txBody>
          <a:bodyPr anchor="ctr"/>
          <a:lstStyle/>
          <a:p>
            <a:r>
              <a:rPr lang="en-GB" dirty="0"/>
              <a:t>Possible Challenges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21900" y="1133475"/>
            <a:ext cx="10272000" cy="4600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55600">
              <a:lnSpc>
                <a:spcPct val="150000"/>
              </a:lnSpc>
              <a:spcBef>
                <a:spcPts val="400"/>
              </a:spcBef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0000"/>
                </a:solidFill>
              </a:rPr>
              <a:t>Government procurement of LLINs using co-financing amount - for mass distribution in 2022: timely approval of the budget and procurement process for WHO prequalified products; </a:t>
            </a:r>
          </a:p>
          <a:p>
            <a:pPr marL="457200" lvl="0" indent="-355600">
              <a:lnSpc>
                <a:spcPct val="150000"/>
              </a:lnSpc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0000"/>
                </a:solidFill>
              </a:rPr>
              <a:t>New process for funds disbursement from MOH bank account at the Bank of Laos</a:t>
            </a:r>
            <a:r>
              <a:rPr lang="en-GB" sz="2200" b="1" dirty="0">
                <a:solidFill>
                  <a:srgbClr val="000000"/>
                </a:solidFill>
              </a:rPr>
              <a:t> (</a:t>
            </a:r>
            <a:r>
              <a:rPr lang="en-GB" sz="2200" dirty="0">
                <a:solidFill>
                  <a:srgbClr val="000000"/>
                </a:solidFill>
              </a:rPr>
              <a:t>change from BCEL);</a:t>
            </a:r>
          </a:p>
          <a:p>
            <a:pPr marL="457200" lvl="0" indent="-355600">
              <a:lnSpc>
                <a:spcPct val="150000"/>
              </a:lnSpc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0000"/>
                </a:solidFill>
              </a:rPr>
              <a:t>Closeout of RAI2 – Outstanding responses for verifications of reported expenditures for FOCI investigations (expenditures not matching the DHIS2 reports, potential ineligible for $2,948);</a:t>
            </a:r>
          </a:p>
          <a:p>
            <a:pPr marL="457200" indent="-355600">
              <a:lnSpc>
                <a:spcPct val="150000"/>
              </a:lnSpc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0000"/>
                </a:solidFill>
              </a:rPr>
              <a:t>Recurrent Malaria outbreaks in Attapeu and </a:t>
            </a:r>
            <a:r>
              <a:rPr lang="en-GB" sz="2200" dirty="0" err="1">
                <a:solidFill>
                  <a:srgbClr val="000000"/>
                </a:solidFill>
              </a:rPr>
              <a:t>Sekong</a:t>
            </a:r>
            <a:r>
              <a:rPr lang="en-GB" sz="2200" dirty="0">
                <a:solidFill>
                  <a:srgbClr val="000000"/>
                </a:solidFill>
              </a:rPr>
              <a:t> provinces;</a:t>
            </a:r>
          </a:p>
        </p:txBody>
      </p:sp>
    </p:spTree>
    <p:extLst>
      <p:ext uri="{BB962C8B-B14F-4D97-AF65-F5344CB8AC3E}">
        <p14:creationId xmlns:p14="http://schemas.microsoft.com/office/powerpoint/2010/main" val="13264918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32A39-1CBF-4F4B-A448-ECCE1F667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900" y="115443"/>
            <a:ext cx="10272000" cy="792000"/>
          </a:xfrm>
        </p:spPr>
        <p:txBody>
          <a:bodyPr anchor="ctr"/>
          <a:lstStyle/>
          <a:p>
            <a:r>
              <a:rPr lang="en-GB" dirty="0"/>
              <a:t>Possible Challenges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21900" y="1133475"/>
            <a:ext cx="10272000" cy="4600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55600">
              <a:lnSpc>
                <a:spcPct val="150000"/>
              </a:lnSpc>
              <a:spcBef>
                <a:spcPts val="400"/>
              </a:spcBef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0000"/>
                </a:solidFill>
              </a:rPr>
              <a:t>Government procurement of LLINs using co-financing amount - for mass distribution in 2022: timely approval of the budget and procurement process for WHO prequalified products; </a:t>
            </a:r>
          </a:p>
          <a:p>
            <a:pPr marL="457200" lvl="0" indent="-355600">
              <a:lnSpc>
                <a:spcPct val="150000"/>
              </a:lnSpc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0000"/>
                </a:solidFill>
              </a:rPr>
              <a:t>New process for funds disbursement from MOH bank account at the Bank of Laos</a:t>
            </a:r>
            <a:r>
              <a:rPr lang="en-GB" sz="2200" b="1" dirty="0">
                <a:solidFill>
                  <a:srgbClr val="000000"/>
                </a:solidFill>
              </a:rPr>
              <a:t> (</a:t>
            </a:r>
            <a:r>
              <a:rPr lang="en-GB" sz="2200" dirty="0">
                <a:solidFill>
                  <a:srgbClr val="000000"/>
                </a:solidFill>
              </a:rPr>
              <a:t>change from BCEL);</a:t>
            </a:r>
          </a:p>
          <a:p>
            <a:pPr marL="457200" lvl="0" indent="-355600">
              <a:lnSpc>
                <a:spcPct val="150000"/>
              </a:lnSpc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0000"/>
                </a:solidFill>
              </a:rPr>
              <a:t>Closeout of RAI2 – Outstanding responses for verifications of reported expenditures for FOCI investigations (expenditures not matching the DHIS2 reports, potential ineligible for $2,948);</a:t>
            </a:r>
          </a:p>
          <a:p>
            <a:pPr marL="457200" indent="-355600">
              <a:lnSpc>
                <a:spcPct val="150000"/>
              </a:lnSpc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0000"/>
                </a:solidFill>
              </a:rPr>
              <a:t>Recurrent Malaria outbreaks in Attapeu and </a:t>
            </a:r>
            <a:r>
              <a:rPr lang="en-GB" sz="2200" dirty="0" err="1">
                <a:solidFill>
                  <a:srgbClr val="000000"/>
                </a:solidFill>
              </a:rPr>
              <a:t>Sekong</a:t>
            </a:r>
            <a:r>
              <a:rPr lang="en-GB" sz="2200" dirty="0">
                <a:solidFill>
                  <a:srgbClr val="000000"/>
                </a:solidFill>
              </a:rPr>
              <a:t> provinces;</a:t>
            </a:r>
          </a:p>
        </p:txBody>
      </p:sp>
    </p:spTree>
    <p:extLst>
      <p:ext uri="{BB962C8B-B14F-4D97-AF65-F5344CB8AC3E}">
        <p14:creationId xmlns:p14="http://schemas.microsoft.com/office/powerpoint/2010/main" val="1598527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32A39-1CBF-4F4B-A448-ECCE1F667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900" y="115443"/>
            <a:ext cx="10272000" cy="792000"/>
          </a:xfrm>
        </p:spPr>
        <p:txBody>
          <a:bodyPr anchor="ctr"/>
          <a:lstStyle/>
          <a:p>
            <a:r>
              <a:rPr lang="en-GB" dirty="0"/>
              <a:t>CMPE Priorities and Challenges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BA09B01-BCD9-495E-8271-A860424002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128518"/>
              </p:ext>
            </p:extLst>
          </p:nvPr>
        </p:nvGraphicFramePr>
        <p:xfrm>
          <a:off x="498064" y="1386840"/>
          <a:ext cx="11195873" cy="441960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983368">
                  <a:extLst>
                    <a:ext uri="{9D8B030D-6E8A-4147-A177-3AD203B41FA5}">
                      <a16:colId xmlns:a16="http://schemas.microsoft.com/office/drawing/2014/main" val="120948134"/>
                    </a:ext>
                  </a:extLst>
                </a:gridCol>
                <a:gridCol w="8212505">
                  <a:extLst>
                    <a:ext uri="{9D8B030D-6E8A-4147-A177-3AD203B41FA5}">
                      <a16:colId xmlns:a16="http://schemas.microsoft.com/office/drawing/2014/main" val="1826885770"/>
                    </a:ext>
                  </a:extLst>
                </a:gridCol>
              </a:tblGrid>
              <a:tr h="39791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Priority Areas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Challenges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9858477"/>
                  </a:ext>
                </a:extLst>
              </a:tr>
              <a:tr h="6868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u="sng" dirty="0"/>
                        <a:t>Program Management</a:t>
                      </a:r>
                      <a:endParaRPr lang="en-US" sz="2200" dirty="0"/>
                    </a:p>
                  </a:txBody>
                  <a:tcPr>
                    <a:solidFill>
                      <a:schemeClr val="accent3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US" sz="2200" dirty="0"/>
                        <a:t>Sustained engagement with provinces in weekly meetings;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US" sz="2200" dirty="0"/>
                        <a:t>Timely fund availability at </a:t>
                      </a:r>
                      <a:r>
                        <a:rPr lang="en-US" sz="2200"/>
                        <a:t>the sub-national </a:t>
                      </a:r>
                      <a:r>
                        <a:rPr lang="en-US" sz="2200" dirty="0"/>
                        <a:t>level for foci &amp; outbreak response;</a:t>
                      </a:r>
                    </a:p>
                  </a:txBody>
                  <a:tcPr>
                    <a:solidFill>
                      <a:schemeClr val="accent3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038529"/>
                  </a:ext>
                </a:extLst>
              </a:tr>
              <a:tr h="12754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u="sng" dirty="0"/>
                        <a:t>Case Management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US" sz="2200" dirty="0"/>
                        <a:t>New RACD strategy;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US" sz="2200" dirty="0"/>
                        <a:t>TES recruitment, most cases are in remote areas;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US" sz="2200" dirty="0"/>
                        <a:t>Referral and compliance monitoring of </a:t>
                      </a:r>
                      <a:r>
                        <a:rPr lang="en-US" sz="2200" dirty="0" err="1"/>
                        <a:t>Pv</a:t>
                      </a:r>
                      <a:r>
                        <a:rPr lang="en-US" sz="2200" dirty="0"/>
                        <a:t> cases;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US" sz="2200" dirty="0"/>
                        <a:t>Improving testing rate, </a:t>
                      </a:r>
                      <a:r>
                        <a:rPr lang="en-US" sz="2200" dirty="0" err="1"/>
                        <a:t>i.e</a:t>
                      </a:r>
                      <a:r>
                        <a:rPr lang="en-US" sz="2200" dirty="0"/>
                        <a:t> all fever cases are not being tested currently;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8754562"/>
                  </a:ext>
                </a:extLst>
              </a:tr>
              <a:tr h="9811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u="sng" dirty="0"/>
                        <a:t>Vector Control</a:t>
                      </a:r>
                      <a:endParaRPr lang="en-US" sz="2200" dirty="0"/>
                    </a:p>
                  </a:txBody>
                  <a:tcPr>
                    <a:solidFill>
                      <a:schemeClr val="accent3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US" sz="2200" dirty="0"/>
                        <a:t>LLINs should be WHO prequalified;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US" sz="2200" dirty="0"/>
                        <a:t>LLIHNs limited qty to cover forest goers;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US" sz="2200" dirty="0"/>
                        <a:t>Limited HR resources &amp; capacity for vector surveillance;</a:t>
                      </a:r>
                    </a:p>
                  </a:txBody>
                  <a:tcPr>
                    <a:solidFill>
                      <a:schemeClr val="accent3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1246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32A39-1CBF-4F4B-A448-ECCE1F667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1900" y="115443"/>
            <a:ext cx="10272000" cy="792000"/>
          </a:xfrm>
        </p:spPr>
        <p:txBody>
          <a:bodyPr anchor="ctr"/>
          <a:lstStyle/>
          <a:p>
            <a:r>
              <a:rPr lang="en-GB" dirty="0"/>
              <a:t>CMPE Priorities and Challenges – Cont.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BA09B01-BCD9-495E-8271-A860424002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956829"/>
              </p:ext>
            </p:extLst>
          </p:nvPr>
        </p:nvGraphicFramePr>
        <p:xfrm>
          <a:off x="498064" y="1402080"/>
          <a:ext cx="11195873" cy="405384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983368">
                  <a:extLst>
                    <a:ext uri="{9D8B030D-6E8A-4147-A177-3AD203B41FA5}">
                      <a16:colId xmlns:a16="http://schemas.microsoft.com/office/drawing/2014/main" val="120948134"/>
                    </a:ext>
                  </a:extLst>
                </a:gridCol>
                <a:gridCol w="8212505">
                  <a:extLst>
                    <a:ext uri="{9D8B030D-6E8A-4147-A177-3AD203B41FA5}">
                      <a16:colId xmlns:a16="http://schemas.microsoft.com/office/drawing/2014/main" val="1826885770"/>
                    </a:ext>
                  </a:extLst>
                </a:gridCol>
              </a:tblGrid>
              <a:tr h="397911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Priority Areas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Challenges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9858477"/>
                  </a:ext>
                </a:extLst>
              </a:tr>
              <a:tr h="6868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u="sng" dirty="0"/>
                        <a:t>Surveillance &amp; Response</a:t>
                      </a:r>
                      <a:endParaRPr lang="en-US" sz="2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US" sz="2200" dirty="0"/>
                        <a:t>Sub-national capacity in surveillance &amp; response;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US" sz="2200" dirty="0"/>
                        <a:t>Timeliness &amp; quality of outbreak response;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0451320"/>
                  </a:ext>
                </a:extLst>
              </a:tr>
              <a:tr h="98538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u="sng" dirty="0"/>
                        <a:t>Malaria Elimination</a:t>
                      </a:r>
                      <a:endParaRPr lang="en-US" sz="2200" dirty="0"/>
                    </a:p>
                  </a:txBody>
                  <a:tcPr>
                    <a:solidFill>
                      <a:schemeClr val="accent3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US" sz="2200" dirty="0"/>
                        <a:t>Technical capacity of HC &amp; DAM for 1-3-7 implementation;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US" sz="2200" dirty="0"/>
                        <a:t>Seasonal access issues;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US" sz="2200" dirty="0"/>
                        <a:t>PHOEC &amp; NCLE linkages &amp; knowledge transfer (malaria emergency response plan)</a:t>
                      </a:r>
                    </a:p>
                  </a:txBody>
                  <a:tcPr>
                    <a:solidFill>
                      <a:schemeClr val="accent3">
                        <a:lumMod val="75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7079343"/>
                  </a:ext>
                </a:extLst>
              </a:tr>
              <a:tr h="6868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u="sng" dirty="0" err="1"/>
                        <a:t>Pf</a:t>
                      </a:r>
                      <a:r>
                        <a:rPr lang="en-US" sz="2200" u="sng" dirty="0"/>
                        <a:t> elimination</a:t>
                      </a:r>
                      <a:endParaRPr lang="en-US" sz="22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US" sz="2200" dirty="0"/>
                        <a:t>Planning, budgeting, approval and procurement – time sensitive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en-US" sz="2200" dirty="0"/>
                        <a:t>To be able to start the </a:t>
                      </a:r>
                      <a:r>
                        <a:rPr lang="en-US" sz="2200" dirty="0" err="1"/>
                        <a:t>Pf</a:t>
                      </a:r>
                      <a:r>
                        <a:rPr lang="en-US" sz="2200" dirty="0"/>
                        <a:t> elimination accelerator strategies by Jan 2022;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158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320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3A7A79D-BC26-481B-88B0-24BB8E37E9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Khop</a:t>
            </a:r>
            <a:r>
              <a:rPr lang="en-US" dirty="0"/>
              <a:t> Chai Lai </a:t>
            </a:r>
            <a:r>
              <a:rPr lang="en-US" dirty="0" err="1"/>
              <a:t>Lai</a:t>
            </a:r>
            <a:endParaRPr lang="en-US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85009553-B4A4-4492-80C9-5B66AA103D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62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9C5D2-7AE7-427E-AFBA-08819F0F3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Budget Absorption RAI2E 2018 – 2020 (duration of the grant)</a:t>
            </a:r>
            <a:br>
              <a:rPr lang="en-US" sz="2800" dirty="0"/>
            </a:br>
            <a:r>
              <a:rPr lang="en-US" sz="2800" dirty="0"/>
              <a:t>- By Module</a:t>
            </a:r>
            <a:endParaRPr lang="en-GB" sz="2800" dirty="0"/>
          </a:p>
        </p:txBody>
      </p:sp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CCAA2D59-9331-4BEE-AFC9-F8C4996744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1311803"/>
              </p:ext>
            </p:extLst>
          </p:nvPr>
        </p:nvGraphicFramePr>
        <p:xfrm>
          <a:off x="1008779" y="1413164"/>
          <a:ext cx="10270067" cy="4424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251385A-C35B-4728-B4E9-3A00B0C735F5}"/>
              </a:ext>
            </a:extLst>
          </p:cNvPr>
          <p:cNvSpPr txBox="1"/>
          <p:nvPr/>
        </p:nvSpPr>
        <p:spPr>
          <a:xfrm>
            <a:off x="2096654" y="3232727"/>
            <a:ext cx="461665" cy="65565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/>
              <a:t>3.5M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379D8A-541D-489E-B6F2-ED2D58C501B5}"/>
              </a:ext>
            </a:extLst>
          </p:cNvPr>
          <p:cNvSpPr txBox="1"/>
          <p:nvPr/>
        </p:nvSpPr>
        <p:spPr>
          <a:xfrm>
            <a:off x="3265055" y="3232727"/>
            <a:ext cx="461665" cy="65565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/>
              <a:t>400K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4C7969-12FA-4876-B024-127D56E9248A}"/>
              </a:ext>
            </a:extLst>
          </p:cNvPr>
          <p:cNvSpPr txBox="1"/>
          <p:nvPr/>
        </p:nvSpPr>
        <p:spPr>
          <a:xfrm>
            <a:off x="4433456" y="3232727"/>
            <a:ext cx="461665" cy="65565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/>
              <a:t>2.7M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5758EB-B828-4D27-ADB5-6A395E6DA312}"/>
              </a:ext>
            </a:extLst>
          </p:cNvPr>
          <p:cNvSpPr txBox="1"/>
          <p:nvPr/>
        </p:nvSpPr>
        <p:spPr>
          <a:xfrm>
            <a:off x="5624945" y="3232727"/>
            <a:ext cx="461665" cy="65565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/>
              <a:t>1.2M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0A1DDF9-DB4D-440A-A2E6-FEB2F4E0325B}"/>
              </a:ext>
            </a:extLst>
          </p:cNvPr>
          <p:cNvSpPr txBox="1"/>
          <p:nvPr/>
        </p:nvSpPr>
        <p:spPr>
          <a:xfrm>
            <a:off x="6798897" y="3232727"/>
            <a:ext cx="461665" cy="65565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/>
              <a:t>1.3M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7DD2BFD-660C-460B-A2DE-6FBAB6BDE4FC}"/>
              </a:ext>
            </a:extLst>
          </p:cNvPr>
          <p:cNvSpPr txBox="1"/>
          <p:nvPr/>
        </p:nvSpPr>
        <p:spPr>
          <a:xfrm>
            <a:off x="7973002" y="3232726"/>
            <a:ext cx="461665" cy="65565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/>
              <a:t>350K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5434DB5-C310-47C0-92CA-581C9BA26E40}"/>
              </a:ext>
            </a:extLst>
          </p:cNvPr>
          <p:cNvSpPr txBox="1"/>
          <p:nvPr/>
        </p:nvSpPr>
        <p:spPr>
          <a:xfrm>
            <a:off x="9146175" y="3232726"/>
            <a:ext cx="461665" cy="65565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/>
              <a:t>1.4M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6FB2662-E24E-44CA-BD43-5E38DDF33486}"/>
              </a:ext>
            </a:extLst>
          </p:cNvPr>
          <p:cNvSpPr txBox="1"/>
          <p:nvPr/>
        </p:nvSpPr>
        <p:spPr>
          <a:xfrm>
            <a:off x="10330605" y="3232725"/>
            <a:ext cx="461665" cy="65565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/>
              <a:t>11M</a:t>
            </a:r>
          </a:p>
        </p:txBody>
      </p:sp>
    </p:spTree>
    <p:extLst>
      <p:ext uri="{BB962C8B-B14F-4D97-AF65-F5344CB8AC3E}">
        <p14:creationId xmlns:p14="http://schemas.microsoft.com/office/powerpoint/2010/main" val="1740266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9C5D2-7AE7-427E-AFBA-08819F0F3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Budget Absorption RAI2E 2018 – 2020 (duration of the grant)</a:t>
            </a:r>
            <a:br>
              <a:rPr lang="en-US" sz="2800" dirty="0"/>
            </a:br>
            <a:r>
              <a:rPr lang="en-US" sz="2800" dirty="0"/>
              <a:t>- by Cost Grouping</a:t>
            </a:r>
            <a:endParaRPr lang="en-GB" sz="2800" dirty="0"/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D6860EC4-EC9A-4BF0-9928-C7D58A9A55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4176450"/>
              </p:ext>
            </p:extLst>
          </p:nvPr>
        </p:nvGraphicFramePr>
        <p:xfrm>
          <a:off x="626092" y="1480127"/>
          <a:ext cx="11035439" cy="3897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42CCD019-DA8D-4205-A0B5-787C507E895E}"/>
              </a:ext>
            </a:extLst>
          </p:cNvPr>
          <p:cNvSpPr txBox="1"/>
          <p:nvPr/>
        </p:nvSpPr>
        <p:spPr>
          <a:xfrm>
            <a:off x="1551709" y="3428999"/>
            <a:ext cx="461665" cy="65565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/>
              <a:t>2M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15F086-1ED6-4AC9-8228-0C98653BE2E1}"/>
              </a:ext>
            </a:extLst>
          </p:cNvPr>
          <p:cNvSpPr txBox="1"/>
          <p:nvPr/>
        </p:nvSpPr>
        <p:spPr>
          <a:xfrm>
            <a:off x="2396835" y="3428998"/>
            <a:ext cx="461665" cy="65565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/>
              <a:t>3.7M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8D48714-042F-4866-B940-F7A0E31C34FB}"/>
              </a:ext>
            </a:extLst>
          </p:cNvPr>
          <p:cNvSpPr txBox="1"/>
          <p:nvPr/>
        </p:nvSpPr>
        <p:spPr>
          <a:xfrm>
            <a:off x="3218719" y="3428999"/>
            <a:ext cx="461665" cy="65565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/>
              <a:t>1.5M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7524947-3C5F-4794-BA4B-655E6F7D85E8}"/>
              </a:ext>
            </a:extLst>
          </p:cNvPr>
          <p:cNvSpPr txBox="1"/>
          <p:nvPr/>
        </p:nvSpPr>
        <p:spPr>
          <a:xfrm>
            <a:off x="4082317" y="3428998"/>
            <a:ext cx="461665" cy="65565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/>
              <a:t>133K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A65896A-EBF2-446D-B123-76A7822611A8}"/>
              </a:ext>
            </a:extLst>
          </p:cNvPr>
          <p:cNvSpPr txBox="1"/>
          <p:nvPr/>
        </p:nvSpPr>
        <p:spPr>
          <a:xfrm>
            <a:off x="4936368" y="3428998"/>
            <a:ext cx="461665" cy="65565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/>
              <a:t>2M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2D35882-C4A8-4286-A177-05C0C1DC73DA}"/>
              </a:ext>
            </a:extLst>
          </p:cNvPr>
          <p:cNvSpPr txBox="1"/>
          <p:nvPr/>
        </p:nvSpPr>
        <p:spPr>
          <a:xfrm>
            <a:off x="5781494" y="3428997"/>
            <a:ext cx="461665" cy="65565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/>
              <a:t>19K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067B2F1-B52A-4215-82DF-5CEF80CE8AC6}"/>
              </a:ext>
            </a:extLst>
          </p:cNvPr>
          <p:cNvSpPr txBox="1"/>
          <p:nvPr/>
        </p:nvSpPr>
        <p:spPr>
          <a:xfrm>
            <a:off x="6631086" y="3428998"/>
            <a:ext cx="461665" cy="65565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/>
              <a:t>374K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FE7CD34-0D17-42BC-94A6-76F2524C613C}"/>
              </a:ext>
            </a:extLst>
          </p:cNvPr>
          <p:cNvSpPr txBox="1"/>
          <p:nvPr/>
        </p:nvSpPr>
        <p:spPr>
          <a:xfrm>
            <a:off x="7466976" y="3428997"/>
            <a:ext cx="461665" cy="65565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/>
              <a:t>6K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C8D361A-7318-4B56-8DDF-ADC95D2D44A5}"/>
              </a:ext>
            </a:extLst>
          </p:cNvPr>
          <p:cNvSpPr txBox="1"/>
          <p:nvPr/>
        </p:nvSpPr>
        <p:spPr>
          <a:xfrm>
            <a:off x="8335893" y="3428998"/>
            <a:ext cx="461665" cy="65565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/>
              <a:t>391K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16008C0-D7A7-4365-B551-FA264C68D445}"/>
              </a:ext>
            </a:extLst>
          </p:cNvPr>
          <p:cNvSpPr txBox="1"/>
          <p:nvPr/>
        </p:nvSpPr>
        <p:spPr>
          <a:xfrm>
            <a:off x="9181019" y="3428997"/>
            <a:ext cx="461665" cy="65565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/>
              <a:t>91K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66862E3-A63F-4E60-B927-B55142DED597}"/>
              </a:ext>
            </a:extLst>
          </p:cNvPr>
          <p:cNvSpPr txBox="1"/>
          <p:nvPr/>
        </p:nvSpPr>
        <p:spPr>
          <a:xfrm>
            <a:off x="10002903" y="3428998"/>
            <a:ext cx="461665" cy="65565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/>
              <a:t>576K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9CCAEE8-ED01-4083-8F82-EE6B84E32C2B}"/>
              </a:ext>
            </a:extLst>
          </p:cNvPr>
          <p:cNvSpPr txBox="1"/>
          <p:nvPr/>
        </p:nvSpPr>
        <p:spPr>
          <a:xfrm>
            <a:off x="10866501" y="3428997"/>
            <a:ext cx="461665" cy="65565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/>
              <a:t>11M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6F1778-0B9A-405D-A15D-7256E7597A07}"/>
              </a:ext>
            </a:extLst>
          </p:cNvPr>
          <p:cNvSpPr txBox="1"/>
          <p:nvPr/>
        </p:nvSpPr>
        <p:spPr>
          <a:xfrm>
            <a:off x="2894900" y="5651485"/>
            <a:ext cx="7934036" cy="110799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HR: Human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TRC: Travel Related Cost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EPS: External Professional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HPPP: Health Products – Pharmaceutical Products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HPNP: Health Products – Non-Pharmaceuticals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HPE: Health Products – Equipment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PSM: Procurement &amp; Supply Chain Management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INF: Infrastructure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NHP: Non-health equipment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CMP: Communication and </a:t>
            </a:r>
            <a:r>
              <a:rPr lang="en-US" sz="1100" dirty="0" err="1"/>
              <a:t>Pulibcations</a:t>
            </a:r>
            <a:endParaRPr lang="en-US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753805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9C5D2-7AE7-427E-AFBA-08819F0F3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Budget Absorption RAI2E 2018 – 2020 (duration of the grant)</a:t>
            </a:r>
            <a:br>
              <a:rPr lang="en-US" sz="2800" dirty="0"/>
            </a:br>
            <a:r>
              <a:rPr lang="en-US" sz="2800" dirty="0"/>
              <a:t>- by Implementer</a:t>
            </a:r>
            <a:endParaRPr lang="en-GB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6F1778-0B9A-405D-A15D-7256E7597A07}"/>
              </a:ext>
            </a:extLst>
          </p:cNvPr>
          <p:cNvSpPr txBox="1"/>
          <p:nvPr/>
        </p:nvSpPr>
        <p:spPr>
          <a:xfrm>
            <a:off x="2497735" y="5741029"/>
            <a:ext cx="8567427" cy="769441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CMPE: Center for Malaria Parasitology and Entomology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HPA: Health Poverty </a:t>
            </a:r>
            <a:r>
              <a:rPr lang="en-US" sz="1100" dirty="0" err="1"/>
              <a:t>Actoin</a:t>
            </a:r>
            <a:endParaRPr lang="en-US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 err="1"/>
              <a:t>CHias</a:t>
            </a:r>
            <a:r>
              <a:rPr lang="en-US" sz="1100" dirty="0"/>
              <a:t>: Community Health and Inclusion Association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PEDA: Population Education and Development Association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PMU-MOH: Project Management Unit – MOH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100" dirty="0"/>
              <a:t>WHO: World Health Organization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32C4ADC7-2A4A-467D-ADC7-4505DA3073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5221974"/>
              </p:ext>
            </p:extLst>
          </p:nvPr>
        </p:nvGraphicFramePr>
        <p:xfrm>
          <a:off x="1008779" y="1283855"/>
          <a:ext cx="10270067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EAF114C1-129C-40AC-A4F0-E0AF9F3DC93D}"/>
              </a:ext>
            </a:extLst>
          </p:cNvPr>
          <p:cNvSpPr txBox="1"/>
          <p:nvPr/>
        </p:nvSpPr>
        <p:spPr>
          <a:xfrm>
            <a:off x="2179782" y="3181982"/>
            <a:ext cx="461665" cy="65565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/>
              <a:t>6.7M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46C8D4B-BE8C-4AA7-A26A-F69966FE681B}"/>
              </a:ext>
            </a:extLst>
          </p:cNvPr>
          <p:cNvSpPr txBox="1"/>
          <p:nvPr/>
        </p:nvSpPr>
        <p:spPr>
          <a:xfrm>
            <a:off x="3523672" y="3181982"/>
            <a:ext cx="461665" cy="65565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/>
              <a:t>845K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D588BA1-2EF4-4A55-B86D-91663A74A91E}"/>
              </a:ext>
            </a:extLst>
          </p:cNvPr>
          <p:cNvSpPr txBox="1"/>
          <p:nvPr/>
        </p:nvSpPr>
        <p:spPr>
          <a:xfrm>
            <a:off x="4867562" y="3181982"/>
            <a:ext cx="461665" cy="65565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/>
              <a:t>653K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BBD019-230E-4B97-97FC-91B974741EE9}"/>
              </a:ext>
            </a:extLst>
          </p:cNvPr>
          <p:cNvSpPr txBox="1"/>
          <p:nvPr/>
        </p:nvSpPr>
        <p:spPr>
          <a:xfrm>
            <a:off x="6211452" y="3181982"/>
            <a:ext cx="461665" cy="65565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/>
              <a:t>629K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4684833-73AF-4FC8-B30A-EA917F5A09F3}"/>
              </a:ext>
            </a:extLst>
          </p:cNvPr>
          <p:cNvSpPr txBox="1"/>
          <p:nvPr/>
        </p:nvSpPr>
        <p:spPr>
          <a:xfrm>
            <a:off x="7559962" y="3181982"/>
            <a:ext cx="461665" cy="65565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/>
              <a:t>577K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3DA01D2-B206-44A9-9802-D87ACB4C376E}"/>
              </a:ext>
            </a:extLst>
          </p:cNvPr>
          <p:cNvSpPr txBox="1"/>
          <p:nvPr/>
        </p:nvSpPr>
        <p:spPr>
          <a:xfrm>
            <a:off x="8903852" y="3181982"/>
            <a:ext cx="461665" cy="65565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/>
              <a:t>1.6K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72E8C7A-CB5D-417B-88B2-ABE392DA928E}"/>
              </a:ext>
            </a:extLst>
          </p:cNvPr>
          <p:cNvSpPr txBox="1"/>
          <p:nvPr/>
        </p:nvSpPr>
        <p:spPr>
          <a:xfrm>
            <a:off x="10247742" y="3181982"/>
            <a:ext cx="461665" cy="65565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dirty="0"/>
              <a:t>11M</a:t>
            </a:r>
          </a:p>
        </p:txBody>
      </p:sp>
    </p:spTree>
    <p:extLst>
      <p:ext uri="{BB962C8B-B14F-4D97-AF65-F5344CB8AC3E}">
        <p14:creationId xmlns:p14="http://schemas.microsoft.com/office/powerpoint/2010/main" val="2258376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DB7757-294D-403B-A6AD-489F4CFE3AB1}"/>
              </a:ext>
            </a:extLst>
          </p:cNvPr>
          <p:cNvSpPr txBox="1"/>
          <p:nvPr/>
        </p:nvSpPr>
        <p:spPr>
          <a:xfrm>
            <a:off x="4193853" y="3593406"/>
            <a:ext cx="37201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Performance targets and results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Graphic 4" descr="Bullseye">
            <a:extLst>
              <a:ext uri="{FF2B5EF4-FFF2-40B4-BE49-F238E27FC236}">
                <a16:creationId xmlns:a16="http://schemas.microsoft.com/office/drawing/2014/main" id="{9358AABC-E00B-47ED-8409-8516D712B9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94268" y="1735357"/>
            <a:ext cx="1719290" cy="171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636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9C5D2-7AE7-427E-AFBA-08819F0F3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21 indicators were reported for Jul-Dec 2020 PUDR.</a:t>
            </a:r>
            <a:endParaRPr lang="en-GB" sz="2800" dirty="0"/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id="{197AD89F-8987-40D7-8AE0-1DAFECA88A8F}"/>
              </a:ext>
            </a:extLst>
          </p:cNvPr>
          <p:cNvSpPr/>
          <p:nvPr/>
        </p:nvSpPr>
        <p:spPr>
          <a:xfrm>
            <a:off x="93299" y="1166327"/>
            <a:ext cx="2472612" cy="671804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4 impact indicators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1BB3A3E6-FE7C-42BD-A7AB-ECDAF86144D0}"/>
              </a:ext>
            </a:extLst>
          </p:cNvPr>
          <p:cNvSpPr/>
          <p:nvPr/>
        </p:nvSpPr>
        <p:spPr>
          <a:xfrm>
            <a:off x="2863660" y="1166327"/>
            <a:ext cx="2655593" cy="671804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6 outcome indicators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58D86DAB-7B9D-4129-8CB6-949F849C3275}"/>
              </a:ext>
            </a:extLst>
          </p:cNvPr>
          <p:cNvSpPr/>
          <p:nvPr/>
        </p:nvSpPr>
        <p:spPr>
          <a:xfrm>
            <a:off x="6099111" y="1166327"/>
            <a:ext cx="5918718" cy="671804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11 coverage indicators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BE30D3-FCFD-40AB-9598-0C12FBD77ECE}"/>
              </a:ext>
            </a:extLst>
          </p:cNvPr>
          <p:cNvSpPr txBox="1"/>
          <p:nvPr/>
        </p:nvSpPr>
        <p:spPr>
          <a:xfrm>
            <a:off x="93299" y="2323322"/>
            <a:ext cx="2472612" cy="2118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1. API</a:t>
            </a:r>
          </a:p>
          <a:p>
            <a:pPr>
              <a:lnSpc>
                <a:spcPct val="150000"/>
              </a:lnSpc>
            </a:pPr>
            <a:r>
              <a:rPr lang="en-US" dirty="0"/>
              <a:t>2. # active foci</a:t>
            </a:r>
          </a:p>
          <a:p>
            <a:pPr>
              <a:lnSpc>
                <a:spcPct val="150000"/>
              </a:lnSpc>
            </a:pPr>
            <a:r>
              <a:rPr lang="en-US" dirty="0"/>
              <a:t>3. TPR</a:t>
            </a:r>
          </a:p>
          <a:p>
            <a:pPr>
              <a:lnSpc>
                <a:spcPct val="150000"/>
              </a:lnSpc>
            </a:pPr>
            <a:r>
              <a:rPr lang="en-US" dirty="0"/>
              <a:t>4. Inpatient malaria death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CF26F3-CF27-4A2E-A791-1352F3E92C5D}"/>
              </a:ext>
            </a:extLst>
          </p:cNvPr>
          <p:cNvSpPr txBox="1"/>
          <p:nvPr/>
        </p:nvSpPr>
        <p:spPr>
          <a:xfrm>
            <a:off x="2724539" y="2323322"/>
            <a:ext cx="3088433" cy="419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1. % slept under ITN previous night</a:t>
            </a:r>
          </a:p>
          <a:p>
            <a:pPr>
              <a:lnSpc>
                <a:spcPct val="150000"/>
              </a:lnSpc>
            </a:pPr>
            <a:r>
              <a:rPr lang="en-US" dirty="0"/>
              <a:t>2. % HH with 1 ITN/2 people</a:t>
            </a:r>
          </a:p>
          <a:p>
            <a:pPr>
              <a:lnSpc>
                <a:spcPct val="150000"/>
              </a:lnSpc>
            </a:pPr>
            <a:r>
              <a:rPr lang="en-US" dirty="0"/>
              <a:t>3. % existing ITN used previous night</a:t>
            </a:r>
          </a:p>
          <a:p>
            <a:pPr>
              <a:lnSpc>
                <a:spcPct val="150000"/>
              </a:lnSpc>
            </a:pPr>
            <a:r>
              <a:rPr lang="en-US" dirty="0"/>
              <a:t>4. ABER</a:t>
            </a:r>
          </a:p>
          <a:p>
            <a:pPr>
              <a:lnSpc>
                <a:spcPct val="150000"/>
              </a:lnSpc>
            </a:pPr>
            <a:r>
              <a:rPr lang="en-US" dirty="0"/>
              <a:t>5. % of MMP slept under ITN </a:t>
            </a:r>
          </a:p>
          <a:p>
            <a:pPr>
              <a:lnSpc>
                <a:spcPct val="150000"/>
              </a:lnSpc>
            </a:pPr>
            <a:r>
              <a:rPr lang="en-US" dirty="0"/>
              <a:t>6. % of MMP with fever who accessed malaria diagnosis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ECC51C-7B34-4C49-922D-FAF81EE6379F}"/>
              </a:ext>
            </a:extLst>
          </p:cNvPr>
          <p:cNvSpPr txBox="1"/>
          <p:nvPr/>
        </p:nvSpPr>
        <p:spPr>
          <a:xfrm>
            <a:off x="6099112" y="2343841"/>
            <a:ext cx="2914262" cy="2949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1. # LLINs - continuous</a:t>
            </a:r>
          </a:p>
          <a:p>
            <a:pPr>
              <a:lnSpc>
                <a:spcPct val="150000"/>
              </a:lnSpc>
            </a:pPr>
            <a:r>
              <a:rPr lang="en-US" dirty="0"/>
              <a:t>2. # testing – public</a:t>
            </a:r>
          </a:p>
          <a:p>
            <a:pPr>
              <a:lnSpc>
                <a:spcPct val="150000"/>
              </a:lnSpc>
            </a:pPr>
            <a:r>
              <a:rPr lang="en-US" dirty="0"/>
              <a:t>3. # testing – community</a:t>
            </a:r>
          </a:p>
          <a:p>
            <a:pPr>
              <a:lnSpc>
                <a:spcPct val="150000"/>
              </a:lnSpc>
            </a:pPr>
            <a:r>
              <a:rPr lang="en-US" dirty="0"/>
              <a:t>4. # testing – private</a:t>
            </a:r>
          </a:p>
          <a:p>
            <a:pPr>
              <a:lnSpc>
                <a:spcPct val="150000"/>
              </a:lnSpc>
            </a:pPr>
            <a:r>
              <a:rPr lang="en-US" dirty="0"/>
              <a:t>5. % treated – public</a:t>
            </a:r>
          </a:p>
          <a:p>
            <a:pPr>
              <a:lnSpc>
                <a:spcPct val="150000"/>
              </a:lnSpc>
            </a:pPr>
            <a:r>
              <a:rPr lang="en-US" dirty="0"/>
              <a:t>6. % treated – community</a:t>
            </a:r>
          </a:p>
          <a:p>
            <a:pPr>
              <a:lnSpc>
                <a:spcPct val="150000"/>
              </a:lnSpc>
            </a:pPr>
            <a:r>
              <a:rPr lang="en-US" dirty="0"/>
              <a:t>7. % treated - private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FB21FC-722E-418A-B8C5-2B00BED93A19}"/>
              </a:ext>
            </a:extLst>
          </p:cNvPr>
          <p:cNvSpPr txBox="1"/>
          <p:nvPr/>
        </p:nvSpPr>
        <p:spPr>
          <a:xfrm>
            <a:off x="9184439" y="2343841"/>
            <a:ext cx="2914262" cy="253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8. % no stock out</a:t>
            </a:r>
          </a:p>
          <a:p>
            <a:pPr>
              <a:lnSpc>
                <a:spcPct val="150000"/>
              </a:lnSpc>
            </a:pPr>
            <a:r>
              <a:rPr lang="en-US" dirty="0"/>
              <a:t>9. % cases investigated and classified</a:t>
            </a:r>
          </a:p>
          <a:p>
            <a:pPr>
              <a:lnSpc>
                <a:spcPct val="150000"/>
              </a:lnSpc>
            </a:pPr>
            <a:r>
              <a:rPr lang="en-US" dirty="0"/>
              <a:t>10. % foci investigated and classified</a:t>
            </a:r>
          </a:p>
          <a:p>
            <a:pPr>
              <a:lnSpc>
                <a:spcPct val="150000"/>
              </a:lnSpc>
            </a:pPr>
            <a:r>
              <a:rPr lang="en-US" dirty="0"/>
              <a:t>11. % timely reporting</a:t>
            </a:r>
          </a:p>
        </p:txBody>
      </p:sp>
    </p:spTree>
    <p:extLst>
      <p:ext uri="{BB962C8B-B14F-4D97-AF65-F5344CB8AC3E}">
        <p14:creationId xmlns:p14="http://schemas.microsoft.com/office/powerpoint/2010/main" val="2545866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A7ABB-7D12-40D7-A60E-CC07C9214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Impact indicators for 2020: targets and results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EFE3D379-1DA9-4D0E-BC4D-3CE00AAD52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0415502"/>
              </p:ext>
            </p:extLst>
          </p:nvPr>
        </p:nvGraphicFramePr>
        <p:xfrm>
          <a:off x="459938" y="1500268"/>
          <a:ext cx="5516999" cy="3445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DB2EE21-9190-450A-A4B6-D6D5785F13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1583902"/>
              </p:ext>
            </p:extLst>
          </p:nvPr>
        </p:nvGraphicFramePr>
        <p:xfrm>
          <a:off x="6215062" y="1495506"/>
          <a:ext cx="5573580" cy="3445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Graphic 8" descr="Thumbs up sign">
            <a:extLst>
              <a:ext uri="{FF2B5EF4-FFF2-40B4-BE49-F238E27FC236}">
                <a16:creationId xmlns:a16="http://schemas.microsoft.com/office/drawing/2014/main" id="{066AE95F-15A5-4C3E-91F3-F6FCEC3E38A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15203" y="2214139"/>
            <a:ext cx="600244" cy="600244"/>
          </a:xfrm>
          <a:prstGeom prst="rect">
            <a:avLst/>
          </a:prstGeom>
        </p:spPr>
      </p:pic>
      <p:pic>
        <p:nvPicPr>
          <p:cNvPr id="10" name="Graphic 9" descr="Thumbs up sign">
            <a:extLst>
              <a:ext uri="{FF2B5EF4-FFF2-40B4-BE49-F238E27FC236}">
                <a16:creationId xmlns:a16="http://schemas.microsoft.com/office/drawing/2014/main" id="{E310349A-901E-4FC3-929A-D591D2E2C2E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70712" y="2081816"/>
            <a:ext cx="600244" cy="600244"/>
          </a:xfrm>
          <a:prstGeom prst="rect">
            <a:avLst/>
          </a:prstGeom>
        </p:spPr>
      </p:pic>
      <p:pic>
        <p:nvPicPr>
          <p:cNvPr id="11" name="Graphic 10" descr="Thumbs up sign">
            <a:extLst>
              <a:ext uri="{FF2B5EF4-FFF2-40B4-BE49-F238E27FC236}">
                <a16:creationId xmlns:a16="http://schemas.microsoft.com/office/drawing/2014/main" id="{67A78D38-6D39-4433-AA2B-1E2936B56F8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4194215">
            <a:off x="7311070" y="2472726"/>
            <a:ext cx="600244" cy="600244"/>
          </a:xfrm>
          <a:prstGeom prst="rect">
            <a:avLst/>
          </a:prstGeom>
        </p:spPr>
      </p:pic>
      <p:pic>
        <p:nvPicPr>
          <p:cNvPr id="12" name="Graphic 11" descr="Thumbs up sign">
            <a:extLst>
              <a:ext uri="{FF2B5EF4-FFF2-40B4-BE49-F238E27FC236}">
                <a16:creationId xmlns:a16="http://schemas.microsoft.com/office/drawing/2014/main" id="{CD8D5A1C-2926-4235-90AF-67A6ED9B9F3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86169" y="2910891"/>
            <a:ext cx="600244" cy="60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58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UNOPS">
  <a:themeElements>
    <a:clrScheme name="UNOPS colour">
      <a:dk1>
        <a:sysClr val="windowText" lastClr="000000"/>
      </a:dk1>
      <a:lt1>
        <a:sysClr val="window" lastClr="FFFFFF"/>
      </a:lt1>
      <a:dk2>
        <a:srgbClr val="0092D1"/>
      </a:dk2>
      <a:lt2>
        <a:srgbClr val="D7D2D5"/>
      </a:lt2>
      <a:accent1>
        <a:srgbClr val="FFC72C"/>
      </a:accent1>
      <a:accent2>
        <a:srgbClr val="97D700"/>
      </a:accent2>
      <a:accent3>
        <a:srgbClr val="4EC3E0"/>
      </a:accent3>
      <a:accent4>
        <a:srgbClr val="FF6900"/>
      </a:accent4>
      <a:accent5>
        <a:srgbClr val="004976"/>
      </a:accent5>
      <a:accent6>
        <a:srgbClr val="991E66"/>
      </a:accent6>
      <a:hlink>
        <a:srgbClr val="0092D1"/>
      </a:hlink>
      <a:folHlink>
        <a:srgbClr val="0074A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OPS" id="{D7513CEB-CF89-4EAC-8CE0-CC76D91F6430}" vid="{F05468DF-C638-4C9E-AC30-E8EAC7D5287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1870</TotalTime>
  <Words>1831</Words>
  <Application>Microsoft Office PowerPoint</Application>
  <PresentationFormat>Widescreen</PresentationFormat>
  <Paragraphs>334</Paragraphs>
  <Slides>34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Open Sans</vt:lpstr>
      <vt:lpstr>Wingdings</vt:lpstr>
      <vt:lpstr>UNOPS</vt:lpstr>
      <vt:lpstr>RAI2E Jul-Dec 2020 Progress Update RAI3E Jan-Mar 2021 Status</vt:lpstr>
      <vt:lpstr>Presentation outline</vt:lpstr>
      <vt:lpstr>PowerPoint Presentation</vt:lpstr>
      <vt:lpstr>Budget Absorption RAI2E 2018 – 2020 (duration of the grant) - By Module</vt:lpstr>
      <vt:lpstr>Budget Absorption RAI2E 2018 – 2020 (duration of the grant) - by Cost Grouping</vt:lpstr>
      <vt:lpstr>Budget Absorption RAI2E 2018 – 2020 (duration of the grant) - by Implementer</vt:lpstr>
      <vt:lpstr>PowerPoint Presentation</vt:lpstr>
      <vt:lpstr>21 indicators were reported for Jul-Dec 2020 PUDR.</vt:lpstr>
      <vt:lpstr>Impact indicators for 2020: targets and results</vt:lpstr>
      <vt:lpstr>Outcome indicators for 2020: targets and results (1/2)</vt:lpstr>
      <vt:lpstr>Outcome indicators for 2020: targets and results (2/2)</vt:lpstr>
      <vt:lpstr>Coverage indicators Jul-Dec 2020: achievement % (1/2)</vt:lpstr>
      <vt:lpstr>Coverage indicators Jul-Dec 2020: achievement % (2/2)</vt:lpstr>
      <vt:lpstr>Contribution by sectors to whole country's testing and positive cases (Jul-Dec 2020)</vt:lpstr>
      <vt:lpstr>PowerPoint Presentation</vt:lpstr>
      <vt:lpstr>Key programmatic achievements Jul-Dec 2020 (1/3)</vt:lpstr>
      <vt:lpstr>Key programmatic achievements Jul-Dec 2020 (2/3)</vt:lpstr>
      <vt:lpstr>Key programmatic achievements Jul-Dec 2020 (3/3)</vt:lpstr>
      <vt:lpstr>PowerPoint Presentation</vt:lpstr>
      <vt:lpstr>PR support to SRs (1/3)</vt:lpstr>
      <vt:lpstr>PR support to SRs (2/3)</vt:lpstr>
      <vt:lpstr>PR support to SRs (3/3)</vt:lpstr>
      <vt:lpstr>PowerPoint Presentation</vt:lpstr>
      <vt:lpstr>RAI3E (2021-2023) status (1/2)</vt:lpstr>
      <vt:lpstr>RAI3E (2021-2023) status (2/2)</vt:lpstr>
      <vt:lpstr>Government co-financing: 1.48 Million USD for 3 years</vt:lpstr>
      <vt:lpstr>Government co-financing: 1.48 Million USD for 3 years</vt:lpstr>
      <vt:lpstr>Government co-financing: 1.48 Million USD for 3 years</vt:lpstr>
      <vt:lpstr>PowerPoint Presentation</vt:lpstr>
      <vt:lpstr>Possible Challenges</vt:lpstr>
      <vt:lpstr>Possible Challenges</vt:lpstr>
      <vt:lpstr>CMPE Priorities and Challenges</vt:lpstr>
      <vt:lpstr>CMPE Priorities and Challenges – Cont.</vt:lpstr>
      <vt:lpstr>Khop Chai Lai Lai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RAI2E Jul-Dec 2020 Progress Update</dc:title>
  <dc:creator>Yu Nandar Aung</dc:creator>
  <cp:lastModifiedBy>Ioana Badescu</cp:lastModifiedBy>
  <cp:revision>29</cp:revision>
  <dcterms:created xsi:type="dcterms:W3CDTF">2021-03-17T08:00:29Z</dcterms:created>
  <dcterms:modified xsi:type="dcterms:W3CDTF">2021-04-06T01:59:08Z</dcterms:modified>
</cp:coreProperties>
</file>