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6" r:id="rId3"/>
    <p:sldId id="277" r:id="rId4"/>
    <p:sldId id="259" r:id="rId5"/>
    <p:sldId id="279" r:id="rId6"/>
    <p:sldId id="257" r:id="rId7"/>
    <p:sldId id="266" r:id="rId8"/>
    <p:sldId id="267" r:id="rId9"/>
    <p:sldId id="261" r:id="rId10"/>
    <p:sldId id="263" r:id="rId11"/>
    <p:sldId id="274" r:id="rId12"/>
    <p:sldId id="272" r:id="rId13"/>
    <p:sldId id="273" r:id="rId14"/>
    <p:sldId id="275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8" autoAdjust="0"/>
    <p:restoredTop sz="94872"/>
  </p:normalViewPr>
  <p:slideViewPr>
    <p:cSldViewPr snapToGrid="0">
      <p:cViewPr>
        <p:scale>
          <a:sx n="76" d="100"/>
          <a:sy n="76" d="100"/>
        </p:scale>
        <p:origin x="-648" y="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F3FC-D05B-BB42-8E08-0D949F2E5BD6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83B9A-CF63-1946-B33C-74F6F191B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6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83B9A-CF63-1946-B33C-74F6F191BF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1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93AC4-4FAD-2744-9BBD-DDE7D24AA9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57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93AC4-4FAD-2744-9BBD-DDE7D24AA9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694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93AC4-4FAD-2744-9BBD-DDE7D24AA9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7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83B9A-CF63-1946-B33C-74F6F191BF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9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8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2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2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944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9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8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1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1743D4-C970-49F3-B5EE-D27CF0BF3D7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579120"/>
            <a:ext cx="10520680" cy="318931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Progress update and action plan 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COVID-19 mitigation)        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Y2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744" y="4378035"/>
            <a:ext cx="9144000" cy="152169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NTC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DecEMBER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74740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0" y="193964"/>
            <a:ext cx="10515600" cy="158273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Current progress and challenges (3)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patient tracker and report on DHIS2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633" y="1798129"/>
            <a:ext cx="5157787" cy="720437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CHALLENGES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633" y="2539999"/>
            <a:ext cx="5157787" cy="37420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Delay to data entry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Data quality improvement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72727" y="1653309"/>
            <a:ext cx="5582661" cy="709536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Action taken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2727" y="2362846"/>
            <a:ext cx="5783829" cy="371468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800" dirty="0"/>
              <a:t>  Conducting weekly video meeting to follow up  by coaching and exchange via WA group with implementing sites.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800" dirty="0"/>
              <a:t>  On site supervision visit provinces and districts where there is no </a:t>
            </a:r>
            <a:r>
              <a:rPr lang="en-US" sz="2800" dirty="0" err="1"/>
              <a:t>Covid</a:t>
            </a:r>
            <a:r>
              <a:rPr lang="en-US" sz="2800" dirty="0"/>
              <a:t> outbreak.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800" dirty="0"/>
              <a:t>  Set-up plan for retraining by tele-conference or social media discussion.</a:t>
            </a:r>
          </a:p>
        </p:txBody>
      </p:sp>
    </p:spTree>
    <p:extLst>
      <p:ext uri="{BB962C8B-B14F-4D97-AF65-F5344CB8AC3E}">
        <p14:creationId xmlns:p14="http://schemas.microsoft.com/office/powerpoint/2010/main" val="91411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93909-86D9-4A3A-ACD4-69EBA6AC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56545" cy="1450757"/>
          </a:xfrm>
        </p:spPr>
        <p:txBody>
          <a:bodyPr/>
          <a:lstStyle/>
          <a:p>
            <a:r>
              <a:rPr lang="en-US" dirty="0"/>
              <a:t>GF and Co-financing budget for TB and HIV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C1A0F49-42DE-493C-A996-ECA1C03F9A71}"/>
              </a:ext>
            </a:extLst>
          </p:cNvPr>
          <p:cNvGraphicFramePr>
            <a:graphicFrameLocks noGrp="1"/>
          </p:cNvGraphicFramePr>
          <p:nvPr/>
        </p:nvGraphicFramePr>
        <p:xfrm>
          <a:off x="300037" y="1737360"/>
          <a:ext cx="11591926" cy="4536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797">
                  <a:extLst>
                    <a:ext uri="{9D8B030D-6E8A-4147-A177-3AD203B41FA5}">
                      <a16:colId xmlns:a16="http://schemas.microsoft.com/office/drawing/2014/main" xmlns="" val="1579584023"/>
                    </a:ext>
                  </a:extLst>
                </a:gridCol>
                <a:gridCol w="1661384">
                  <a:extLst>
                    <a:ext uri="{9D8B030D-6E8A-4147-A177-3AD203B41FA5}">
                      <a16:colId xmlns:a16="http://schemas.microsoft.com/office/drawing/2014/main" xmlns="" val="2667308889"/>
                    </a:ext>
                  </a:extLst>
                </a:gridCol>
                <a:gridCol w="1774659">
                  <a:extLst>
                    <a:ext uri="{9D8B030D-6E8A-4147-A177-3AD203B41FA5}">
                      <a16:colId xmlns:a16="http://schemas.microsoft.com/office/drawing/2014/main" xmlns="" val="3960616684"/>
                    </a:ext>
                  </a:extLst>
                </a:gridCol>
                <a:gridCol w="1661384">
                  <a:extLst>
                    <a:ext uri="{9D8B030D-6E8A-4147-A177-3AD203B41FA5}">
                      <a16:colId xmlns:a16="http://schemas.microsoft.com/office/drawing/2014/main" xmlns="" val="650516307"/>
                    </a:ext>
                  </a:extLst>
                </a:gridCol>
                <a:gridCol w="1774659">
                  <a:extLst>
                    <a:ext uri="{9D8B030D-6E8A-4147-A177-3AD203B41FA5}">
                      <a16:colId xmlns:a16="http://schemas.microsoft.com/office/drawing/2014/main" xmlns="" val="129834120"/>
                    </a:ext>
                  </a:extLst>
                </a:gridCol>
                <a:gridCol w="1661384">
                  <a:extLst>
                    <a:ext uri="{9D8B030D-6E8A-4147-A177-3AD203B41FA5}">
                      <a16:colId xmlns:a16="http://schemas.microsoft.com/office/drawing/2014/main" xmlns="" val="3975149547"/>
                    </a:ext>
                  </a:extLst>
                </a:gridCol>
                <a:gridCol w="1774659">
                  <a:extLst>
                    <a:ext uri="{9D8B030D-6E8A-4147-A177-3AD203B41FA5}">
                      <a16:colId xmlns:a16="http://schemas.microsoft.com/office/drawing/2014/main" xmlns="" val="768224571"/>
                    </a:ext>
                  </a:extLst>
                </a:gridCol>
              </a:tblGrid>
              <a:tr h="907257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06038845"/>
                  </a:ext>
                </a:extLst>
              </a:tr>
              <a:tr h="907257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Sum of GF Y1 cash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Sum of GoL Y1 cash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Sum of GF Y2 cash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Sum of </a:t>
                      </a:r>
                      <a:r>
                        <a:rPr lang="en-GB" sz="2000" b="1" u="none" strike="noStrike" dirty="0" err="1">
                          <a:effectLst/>
                        </a:rPr>
                        <a:t>GoL</a:t>
                      </a:r>
                      <a:r>
                        <a:rPr lang="en-GB" sz="2000" b="1" u="none" strike="noStrike" dirty="0">
                          <a:effectLst/>
                        </a:rPr>
                        <a:t> Y2 cash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Sum of GF Y3 cash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Sum of </a:t>
                      </a:r>
                      <a:r>
                        <a:rPr lang="en-GB" sz="2000" b="1" u="none" strike="noStrike" dirty="0" err="1">
                          <a:effectLst/>
                        </a:rPr>
                        <a:t>GoL</a:t>
                      </a:r>
                      <a:r>
                        <a:rPr lang="en-GB" sz="2000" b="1" u="none" strike="noStrike" dirty="0">
                          <a:effectLst/>
                        </a:rPr>
                        <a:t> Y3 cash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88143571"/>
                  </a:ext>
                </a:extLst>
              </a:tr>
              <a:tr h="907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CHAS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1,550,309.26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182,655.67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694,342.87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687,554.13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520,133.76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881,918.96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52280517"/>
                  </a:ext>
                </a:extLst>
              </a:tr>
              <a:tr h="907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NTC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748,341.56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247,588.00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660,756.42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461,493.45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533,346.23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646,519.13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9852351"/>
                  </a:ext>
                </a:extLst>
              </a:tr>
              <a:tr h="907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Grand 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2,298,650.82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430,243.67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1,355,099.29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1,149,047.58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1,053,479.99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1,528,438.09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8977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06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286D8DAC-4F8E-4847-B6F7-D35446F0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Fund and Co-financing budget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7589D97-BDD5-4ADD-998A-21E3D631E227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737359"/>
          <a:ext cx="11991976" cy="5250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xmlns="" val="3888043416"/>
                    </a:ext>
                  </a:extLst>
                </a:gridCol>
                <a:gridCol w="1602427">
                  <a:extLst>
                    <a:ext uri="{9D8B030D-6E8A-4147-A177-3AD203B41FA5}">
                      <a16:colId xmlns:a16="http://schemas.microsoft.com/office/drawing/2014/main" xmlns="" val="2494216649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3677584654"/>
                    </a:ext>
                  </a:extLst>
                </a:gridCol>
                <a:gridCol w="1401453">
                  <a:extLst>
                    <a:ext uri="{9D8B030D-6E8A-4147-A177-3AD203B41FA5}">
                      <a16:colId xmlns:a16="http://schemas.microsoft.com/office/drawing/2014/main" xmlns="" val="2207614354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1177589049"/>
                    </a:ext>
                  </a:extLst>
                </a:gridCol>
                <a:gridCol w="1401453">
                  <a:extLst>
                    <a:ext uri="{9D8B030D-6E8A-4147-A177-3AD203B41FA5}">
                      <a16:colId xmlns:a16="http://schemas.microsoft.com/office/drawing/2014/main" xmlns="" val="3652759772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3571774713"/>
                    </a:ext>
                  </a:extLst>
                </a:gridCol>
              </a:tblGrid>
              <a:tr h="61576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67500860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GF Y1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Y1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GF Y2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Y2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GF Y3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Y3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79191059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4.2 Anti-tuberculosis medicines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227,792.26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217,460.43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213,568.20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236,402.57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232,952.57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1099847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5.6 Laboratory reagents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17,771.40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270.00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22,092.80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22,342.80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63235672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5.8 Other consumables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109,424.60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94,610.60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94,610.60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12597828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6.3 Microscopes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121779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6.4 TB Molecular Test equipment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344,030.00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228,700.00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401,555.00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102,155.00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259,340.00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259,340.00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25320427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6.6 Other health equipment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479161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7.2 Freight and insurance costs (Health products)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36,323.30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6,888.00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38,470.99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26,066.85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34,583.66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34,273.16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66495128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7.5 Quality assurance and quality control costs (QA/QC)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26067839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Grand 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748,341.56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247,588.00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660,756.42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461,493.45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533,346.23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646,519.13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2345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44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286D8DAC-4F8E-4847-B6F7-D35446F0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Fund and Co-financing budget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7589D97-BDD5-4ADD-998A-21E3D631E227}"/>
              </a:ext>
            </a:extLst>
          </p:cNvPr>
          <p:cNvGraphicFramePr>
            <a:graphicFrameLocks noGrp="1"/>
          </p:cNvGraphicFramePr>
          <p:nvPr/>
        </p:nvGraphicFramePr>
        <p:xfrm>
          <a:off x="100012" y="1527808"/>
          <a:ext cx="11991976" cy="5250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xmlns="" val="3888043416"/>
                    </a:ext>
                  </a:extLst>
                </a:gridCol>
                <a:gridCol w="1602427">
                  <a:extLst>
                    <a:ext uri="{9D8B030D-6E8A-4147-A177-3AD203B41FA5}">
                      <a16:colId xmlns:a16="http://schemas.microsoft.com/office/drawing/2014/main" xmlns="" val="2494216649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3677584654"/>
                    </a:ext>
                  </a:extLst>
                </a:gridCol>
                <a:gridCol w="1401453">
                  <a:extLst>
                    <a:ext uri="{9D8B030D-6E8A-4147-A177-3AD203B41FA5}">
                      <a16:colId xmlns:a16="http://schemas.microsoft.com/office/drawing/2014/main" xmlns="" val="2207614354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1177589049"/>
                    </a:ext>
                  </a:extLst>
                </a:gridCol>
                <a:gridCol w="1401453">
                  <a:extLst>
                    <a:ext uri="{9D8B030D-6E8A-4147-A177-3AD203B41FA5}">
                      <a16:colId xmlns:a16="http://schemas.microsoft.com/office/drawing/2014/main" xmlns="" val="3652759772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3571774713"/>
                    </a:ext>
                  </a:extLst>
                </a:gridCol>
              </a:tblGrid>
              <a:tr h="61576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66607226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GF Y1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Y1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GF Y2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GF</a:t>
                      </a:r>
                      <a:r>
                        <a:rPr lang="en-GB" sz="1800" b="1" u="none" strike="noStrike" dirty="0">
                          <a:effectLst/>
                        </a:rPr>
                        <a:t> Y3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Y3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Y3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79191059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4.2 Anti-tuberculosis medicines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227,792.26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217,460.43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213,568.20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236,402.57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232,952.57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1099847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5.6 Laboratory reagents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17,771.40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270.00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22,092.80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22,342.80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63235672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5.8 Other consumables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109,424.60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94,610.60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94,610.60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12597828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6.3 Microscopes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121779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6.4 TB Molecular Test equipment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344,030.00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228,700.00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401,555.00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102,155.00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259,340.00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259,340.00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25320427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6.6 Other health equipment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479161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7.2 Freight and insurance costs (Health products)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36,323.30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6,888.00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38,470.99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26,066.85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34,583.66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34,273.16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66495128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7.5 Quality assurance and quality control costs (QA/QC)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26067839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Grand 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748,341.56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247,588.00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660,756.42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461,493.45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533,346.23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646,519.13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234501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F38BB3-9EF2-401F-BAC5-3CB2641E8A04}"/>
              </a:ext>
            </a:extLst>
          </p:cNvPr>
          <p:cNvSpPr/>
          <p:nvPr/>
        </p:nvSpPr>
        <p:spPr>
          <a:xfrm>
            <a:off x="9155905" y="2171698"/>
            <a:ext cx="1419225" cy="4625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93C315-494E-4B39-A715-96FAAA453EB0}"/>
              </a:ext>
            </a:extLst>
          </p:cNvPr>
          <p:cNvSpPr/>
          <p:nvPr/>
        </p:nvSpPr>
        <p:spPr>
          <a:xfrm>
            <a:off x="7639047" y="2181223"/>
            <a:ext cx="1419225" cy="46257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xmlns="" id="{45CED57D-464E-45B7-8883-413E929560E2}"/>
              </a:ext>
            </a:extLst>
          </p:cNvPr>
          <p:cNvSpPr/>
          <p:nvPr/>
        </p:nvSpPr>
        <p:spPr>
          <a:xfrm>
            <a:off x="8599251" y="1828800"/>
            <a:ext cx="1525824" cy="35242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xmlns="" id="{22AC0D6F-1A7C-4229-BE9E-13EE39CC7C05}"/>
              </a:ext>
            </a:extLst>
          </p:cNvPr>
          <p:cNvSpPr/>
          <p:nvPr/>
        </p:nvSpPr>
        <p:spPr>
          <a:xfrm rot="10800000">
            <a:off x="8618300" y="2509833"/>
            <a:ext cx="1525824" cy="35242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9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317480" cy="1020904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Procurement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6754"/>
            <a:ext cx="5030165" cy="428290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NTC has submitted to PR (DPC, NPCO) the 2022 full needs for TB drugs (US$ 500k) and TB laboratory US$ 650k including GeneXpert tests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NTC requested quotation to Global Drug Facility for TB drugs order 2022 with expected amount $500,000</a:t>
            </a:r>
          </a:p>
          <a:p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BE56774-2026-1442-AD44-5AD57CC9D86B}"/>
              </a:ext>
            </a:extLst>
          </p:cNvPr>
          <p:cNvGraphicFramePr>
            <a:graphicFrameLocks noGrp="1"/>
          </p:cNvGraphicFramePr>
          <p:nvPr/>
        </p:nvGraphicFramePr>
        <p:xfrm>
          <a:off x="6435523" y="1666754"/>
          <a:ext cx="5197034" cy="3775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3509">
                  <a:extLst>
                    <a:ext uri="{9D8B030D-6E8A-4147-A177-3AD203B41FA5}">
                      <a16:colId xmlns:a16="http://schemas.microsoft.com/office/drawing/2014/main" xmlns="" val="3718191142"/>
                    </a:ext>
                  </a:extLst>
                </a:gridCol>
                <a:gridCol w="1863525">
                  <a:extLst>
                    <a:ext uri="{9D8B030D-6E8A-4147-A177-3AD203B41FA5}">
                      <a16:colId xmlns:a16="http://schemas.microsoft.com/office/drawing/2014/main" xmlns="" val="1553127832"/>
                    </a:ext>
                  </a:extLst>
                </a:gridCol>
              </a:tblGrid>
              <a:tr h="510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Product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98774048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Total TB drugs Order (FLDs + SLDs)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$           385,289.43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50814232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PSM costs of TB drugs 30%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105,821.80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03355413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TB laboratory consumables and reagents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115,586.83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72798207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GeneXpert needs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464,980.00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22354203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PSM costs of laboratory 25%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116,245.00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87156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Grant Total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$   1,187,923.06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68339137"/>
                  </a:ext>
                </a:extLst>
              </a:tr>
              <a:tr h="40089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Ceiling budget from GF Y2 + Y3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1,194,102.65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898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98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B Spreads | Basic TB Facts | TB | C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41" y="2744829"/>
            <a:ext cx="3229946" cy="22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uberculosis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28" y="2766937"/>
            <a:ext cx="2809739" cy="20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ffective Use of GeneXpert Machine at Apac Hospital in Uganda Improves  Identification of TB Cases - J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4" y="4601865"/>
            <a:ext cx="2961867" cy="20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irst-line tuberculosis drugs initiative - Unita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685" y="432640"/>
            <a:ext cx="2981031" cy="2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6" cstate="print"/>
          <a:srcRect l="13461" t="22508" r="11250" b="11436"/>
          <a:stretch>
            <a:fillRect/>
          </a:stretch>
        </p:blipFill>
        <p:spPr>
          <a:xfrm>
            <a:off x="8274" y="432640"/>
            <a:ext cx="3646585" cy="20850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423" y="1327617"/>
            <a:ext cx="4351859" cy="28344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Thank you </a:t>
            </a:r>
            <a:endParaRPr lang="en-US" sz="7375" b="1" dirty="0">
              <a:solidFill>
                <a:srgbClr val="0070C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4" name="Curved Right Arrow 13"/>
          <p:cNvSpPr/>
          <p:nvPr/>
        </p:nvSpPr>
        <p:spPr>
          <a:xfrm rot="20349860">
            <a:off x="244416" y="2676034"/>
            <a:ext cx="740384" cy="15713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18561076">
            <a:off x="3107453" y="5010858"/>
            <a:ext cx="765599" cy="17766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4323686">
            <a:off x="8456458" y="4774120"/>
            <a:ext cx="740384" cy="1937621"/>
          </a:xfrm>
          <a:prstGeom prst="curvedRightArrow">
            <a:avLst>
              <a:gd name="adj1" fmla="val 25000"/>
              <a:gd name="adj2" fmla="val 50000"/>
              <a:gd name="adj3" fmla="val 22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2742082">
            <a:off x="11065892" y="2741077"/>
            <a:ext cx="740384" cy="15713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4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DA5F7-F66C-2C47-BD10-D311E656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C6E2DA-6C01-7241-8496-68E9B102D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1. NTP strategy </a:t>
            </a:r>
          </a:p>
          <a:p>
            <a:r>
              <a:rPr lang="en-GB" sz="3200" dirty="0"/>
              <a:t>2. Current Progress and Challenges</a:t>
            </a:r>
          </a:p>
          <a:p>
            <a:r>
              <a:rPr lang="en-GB" sz="3200" dirty="0"/>
              <a:t>3. Coordination and cooperation from others development partners to further support NTCP achieving the strategy</a:t>
            </a:r>
          </a:p>
        </p:txBody>
      </p:sp>
    </p:spTree>
    <p:extLst>
      <p:ext uri="{BB962C8B-B14F-4D97-AF65-F5344CB8AC3E}">
        <p14:creationId xmlns:p14="http://schemas.microsoft.com/office/powerpoint/2010/main" val="73139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1EEAF2-000E-3A4F-8E59-E29C40B7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365127"/>
            <a:ext cx="11457709" cy="746982"/>
          </a:xfrm>
        </p:spPr>
        <p:txBody>
          <a:bodyPr>
            <a:normAutofit/>
          </a:bodyPr>
          <a:lstStyle/>
          <a:p>
            <a:r>
              <a:rPr lang="en-GB" noProof="0" dirty="0"/>
              <a:t>1. NTP strategy 2021-2025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B13BF74-4527-5A48-82A0-891632CDB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5" y="1717963"/>
            <a:ext cx="10751126" cy="4184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noProof="0" dirty="0"/>
              <a:t>Vision</a:t>
            </a:r>
            <a:r>
              <a:rPr lang="en-GB" sz="3200" noProof="0" dirty="0"/>
              <a:t>: END TB in Lao PDR</a:t>
            </a:r>
          </a:p>
          <a:p>
            <a:pPr marL="0" indent="0">
              <a:buNone/>
            </a:pPr>
            <a:r>
              <a:rPr lang="en-GB" sz="3200" b="1" noProof="0" dirty="0"/>
              <a:t>Objectives</a:t>
            </a:r>
            <a:r>
              <a:rPr lang="en-GB" sz="3200" noProof="0" dirty="0"/>
              <a:t>:</a:t>
            </a:r>
          </a:p>
          <a:p>
            <a:pPr lvl="1"/>
            <a:r>
              <a:rPr lang="en-GB" sz="2800" dirty="0"/>
              <a:t>To </a:t>
            </a:r>
            <a:r>
              <a:rPr lang="en-GB" sz="2800" noProof="0" dirty="0"/>
              <a:t>decrease mortality and morbidity due to TB as per End TB targets milestones (50% reduction in TB incidence and 75% reduction in mortality due to TB by 2025 compared to 2015)</a:t>
            </a:r>
          </a:p>
          <a:p>
            <a:pPr lvl="1"/>
            <a:r>
              <a:rPr lang="en-GB" sz="2800" dirty="0"/>
              <a:t>To develop patient centred approach and equity in access to quality TB services</a:t>
            </a:r>
          </a:p>
          <a:p>
            <a:pPr lvl="1"/>
            <a:r>
              <a:rPr lang="en-GB" sz="2800" dirty="0"/>
              <a:t>To protect all TB patients under the National Health insurance system</a:t>
            </a:r>
          </a:p>
          <a:p>
            <a:pPr lvl="1"/>
            <a:r>
              <a:rPr lang="en-GB" sz="2800" noProof="0" dirty="0"/>
              <a:t>To contribute to the Universal Health Coverage (quality TB services in primary health care at province, district and health centre levels)</a:t>
            </a:r>
          </a:p>
        </p:txBody>
      </p:sp>
    </p:spTree>
    <p:extLst>
      <p:ext uri="{BB962C8B-B14F-4D97-AF65-F5344CB8AC3E}">
        <p14:creationId xmlns:p14="http://schemas.microsoft.com/office/powerpoint/2010/main" val="318072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2AA2AA-80A2-754F-88E3-DA6C0AEF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1. NTP strategy 2021-2025 (2)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4C126E2-C3AC-5E49-BF87-DA9210188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6" y="1845734"/>
            <a:ext cx="10158153" cy="402336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400" dirty="0"/>
              <a:t>Increase </a:t>
            </a:r>
            <a:r>
              <a:rPr lang="en-GB" sz="3400" b="1" dirty="0"/>
              <a:t>awareness</a:t>
            </a:r>
            <a:r>
              <a:rPr lang="en-GB" sz="3400" dirty="0"/>
              <a:t> and access for all TB patients from village to health centre level with community based approaches/partners;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400" dirty="0"/>
              <a:t>Tested for resistance to Rifampicin all TB presumptive using Xpert;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400" noProof="0" dirty="0"/>
              <a:t>Free screening by chest X-ray to all TB contacts;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400" b="1" noProof="0" dirty="0"/>
              <a:t>ACF</a:t>
            </a:r>
            <a:r>
              <a:rPr lang="en-GB" sz="3400" noProof="0" dirty="0"/>
              <a:t> among high risk groups;</a:t>
            </a:r>
            <a:endParaRPr lang="en-GB" sz="34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400" dirty="0"/>
              <a:t>Streamline TB and HIV collaborative activities within UHC;</a:t>
            </a:r>
            <a:endParaRPr lang="en-GB" sz="3400" noProof="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400" noProof="0" dirty="0"/>
              <a:t>Real time surveillance with DHIS 2 TB tracker countrywide;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400" dirty="0"/>
              <a:t>PHO/DHO analyse reports in DHIS2 </a:t>
            </a:r>
            <a:r>
              <a:rPr lang="en-GB" sz="3400" noProof="0" dirty="0"/>
              <a:t>and adapt interventions;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400" dirty="0"/>
              <a:t>NHI coverage and  social support to all TB/MDR-TB patients;</a:t>
            </a:r>
          </a:p>
        </p:txBody>
      </p:sp>
    </p:spTree>
    <p:extLst>
      <p:ext uri="{BB962C8B-B14F-4D97-AF65-F5344CB8AC3E}">
        <p14:creationId xmlns:p14="http://schemas.microsoft.com/office/powerpoint/2010/main" val="250671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C1E871-F247-0A4B-BB0E-EF6611EC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3. Coordination and cooperation from others development partners to achieve the strategy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E1FACF0-1550-DF46-9418-0EBADFE10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43" y="1759527"/>
            <a:ext cx="10737273" cy="4502728"/>
          </a:xfrm>
        </p:spPr>
        <p:txBody>
          <a:bodyPr>
            <a:normAutofit fontScale="85000" lnSpcReduction="20000"/>
          </a:bodyPr>
          <a:lstStyle/>
          <a:p>
            <a:r>
              <a:rPr lang="fr-FR" sz="2800" b="1" i="1" dirty="0"/>
              <a:t>NTC </a:t>
            </a:r>
            <a:r>
              <a:rPr lang="fr-FR" sz="2800" b="1" i="1" dirty="0" err="1"/>
              <a:t>is</a:t>
            </a:r>
            <a:r>
              <a:rPr lang="fr-FR" sz="2800" b="1" i="1" dirty="0"/>
              <a:t> </a:t>
            </a:r>
            <a:r>
              <a:rPr lang="fr-FR" sz="2800" b="1" i="1" dirty="0" err="1"/>
              <a:t>ensuring</a:t>
            </a:r>
            <a:r>
              <a:rPr lang="fr-FR" sz="2800" b="1" i="1" dirty="0"/>
              <a:t> </a:t>
            </a:r>
            <a:r>
              <a:rPr lang="fr-FR" sz="2800" b="1" i="1" dirty="0" err="1"/>
              <a:t>regular</a:t>
            </a:r>
            <a:r>
              <a:rPr lang="fr-FR" sz="2800" b="1" i="1" dirty="0"/>
              <a:t> coordination and </a:t>
            </a:r>
            <a:r>
              <a:rPr lang="fr-FR" sz="2800" b="1" i="1" dirty="0" err="1"/>
              <a:t>cooperation</a:t>
            </a:r>
            <a:r>
              <a:rPr lang="fr-FR" sz="2800" b="1" i="1" dirty="0"/>
              <a:t> </a:t>
            </a:r>
            <a:r>
              <a:rPr lang="fr-FR" sz="2800" b="1" i="1" dirty="0" err="1"/>
              <a:t>with</a:t>
            </a:r>
            <a:r>
              <a:rPr lang="fr-FR" sz="2800" b="1" i="1" dirty="0"/>
              <a:t>:</a:t>
            </a:r>
          </a:p>
          <a:p>
            <a:r>
              <a:rPr lang="fr-FR" sz="2800" b="1" i="1" dirty="0"/>
              <a:t>Central </a:t>
            </a:r>
            <a:r>
              <a:rPr lang="fr-FR" sz="2800" b="1" i="1" dirty="0" err="1"/>
              <a:t>level</a:t>
            </a:r>
            <a:r>
              <a:rPr lang="fr-FR" sz="2800" b="1" i="1" dirty="0"/>
              <a:t>:</a:t>
            </a:r>
          </a:p>
          <a:p>
            <a:r>
              <a:rPr lang="fr-FR" sz="2800" dirty="0"/>
              <a:t>DPC, DCDC, DHR, FDD, National Nutrition Centre, NCLE, </a:t>
            </a:r>
            <a:r>
              <a:rPr lang="fr-FR" sz="2800" dirty="0" err="1"/>
              <a:t>Health</a:t>
            </a:r>
            <a:r>
              <a:rPr lang="fr-FR" sz="2800" dirty="0"/>
              <a:t> Education Centre, MPSC, NTC, CHAS Ministry of labour and social </a:t>
            </a:r>
            <a:r>
              <a:rPr lang="fr-FR" sz="2800" dirty="0" err="1"/>
              <a:t>welfare</a:t>
            </a:r>
            <a:r>
              <a:rPr lang="fr-FR" sz="2800" dirty="0"/>
              <a:t> (NHI bureau), </a:t>
            </a:r>
            <a:r>
              <a:rPr lang="fr-FR" sz="2800" dirty="0" err="1"/>
              <a:t>Department</a:t>
            </a:r>
            <a:r>
              <a:rPr lang="fr-FR" sz="2800" dirty="0"/>
              <a:t> of Security, Trade Union, Lao </a:t>
            </a:r>
            <a:r>
              <a:rPr lang="fr-FR" sz="2800" dirty="0" err="1"/>
              <a:t>Women</a:t>
            </a:r>
            <a:r>
              <a:rPr lang="fr-FR" sz="2800" dirty="0"/>
              <a:t> Union, </a:t>
            </a:r>
            <a:r>
              <a:rPr lang="fr-FR" sz="2800" dirty="0" err="1"/>
              <a:t>Youth</a:t>
            </a:r>
            <a:r>
              <a:rPr lang="fr-FR" sz="2800" dirty="0"/>
              <a:t> Union;</a:t>
            </a:r>
            <a:endParaRPr lang="fr-FR" sz="2800" b="1" dirty="0"/>
          </a:p>
          <a:p>
            <a:r>
              <a:rPr lang="fr-FR" sz="2800" b="1" dirty="0"/>
              <a:t>Provincial and district </a:t>
            </a:r>
            <a:r>
              <a:rPr lang="fr-FR" sz="2800" b="1" dirty="0" err="1"/>
              <a:t>levels</a:t>
            </a:r>
            <a:r>
              <a:rPr lang="fr-FR" sz="2800" b="1" dirty="0"/>
              <a:t>: </a:t>
            </a:r>
            <a:r>
              <a:rPr lang="fr-FR" sz="2800" dirty="0" err="1"/>
              <a:t>PHOs</a:t>
            </a:r>
            <a:r>
              <a:rPr lang="fr-FR" sz="2800" dirty="0"/>
              <a:t> and </a:t>
            </a:r>
            <a:r>
              <a:rPr lang="fr-FR" sz="2800" dirty="0" err="1"/>
              <a:t>DHOs</a:t>
            </a:r>
            <a:r>
              <a:rPr lang="fr-FR" sz="2800" dirty="0"/>
              <a:t>, all </a:t>
            </a:r>
            <a:r>
              <a:rPr lang="fr-FR" sz="2800" dirty="0" err="1"/>
              <a:t>hospitals</a:t>
            </a:r>
            <a:r>
              <a:rPr lang="fr-FR" sz="2800" dirty="0"/>
              <a:t> (central, province, district) and all </a:t>
            </a:r>
            <a:r>
              <a:rPr lang="fr-FR" sz="2800" dirty="0" err="1"/>
              <a:t>health</a:t>
            </a:r>
            <a:r>
              <a:rPr lang="fr-FR" sz="2800" dirty="0"/>
              <a:t> centres;</a:t>
            </a:r>
          </a:p>
          <a:p>
            <a:r>
              <a:rPr lang="fr-FR" sz="2800" dirty="0" err="1"/>
              <a:t>VHWs</a:t>
            </a:r>
            <a:r>
              <a:rPr lang="fr-FR" sz="2800" dirty="0"/>
              <a:t>, </a:t>
            </a:r>
            <a:r>
              <a:rPr lang="fr-FR" sz="2800" dirty="0" err="1"/>
              <a:t>VHVs</a:t>
            </a:r>
            <a:r>
              <a:rPr lang="fr-FR" sz="2800" dirty="0"/>
              <a:t> at </a:t>
            </a:r>
            <a:r>
              <a:rPr lang="fr-FR" sz="2800" dirty="0" err="1"/>
              <a:t>community</a:t>
            </a:r>
            <a:r>
              <a:rPr lang="fr-FR" sz="2800" dirty="0"/>
              <a:t> </a:t>
            </a:r>
            <a:r>
              <a:rPr lang="fr-FR" sz="2800" dirty="0" err="1"/>
              <a:t>level</a:t>
            </a:r>
            <a:r>
              <a:rPr lang="fr-FR" sz="2800" dirty="0"/>
              <a:t> country </a:t>
            </a:r>
            <a:r>
              <a:rPr lang="fr-FR" sz="2800" dirty="0" err="1"/>
              <a:t>wide</a:t>
            </a:r>
            <a:endParaRPr lang="fr-FR" sz="2800" dirty="0"/>
          </a:p>
          <a:p>
            <a:r>
              <a:rPr lang="fr-FR" sz="2800" dirty="0" err="1"/>
              <a:t>Community</a:t>
            </a:r>
            <a:r>
              <a:rPr lang="fr-FR" sz="2800" dirty="0"/>
              <a:t> </a:t>
            </a:r>
            <a:r>
              <a:rPr lang="fr-FR" sz="2800" dirty="0" err="1"/>
              <a:t>based</a:t>
            </a:r>
            <a:r>
              <a:rPr lang="fr-FR" sz="2800" dirty="0"/>
              <a:t> </a:t>
            </a:r>
            <a:r>
              <a:rPr lang="fr-FR" sz="2800" dirty="0" err="1"/>
              <a:t>partners</a:t>
            </a:r>
            <a:r>
              <a:rPr lang="fr-FR" sz="2800" dirty="0"/>
              <a:t> in </a:t>
            </a:r>
            <a:r>
              <a:rPr lang="fr-FR" sz="2800" dirty="0" err="1"/>
              <a:t>selected</a:t>
            </a:r>
            <a:r>
              <a:rPr lang="fr-FR" sz="2800" dirty="0"/>
              <a:t> ares: CHIAS, PEDA, HPP</a:t>
            </a:r>
          </a:p>
          <a:p>
            <a:r>
              <a:rPr lang="fr-FR" sz="2800" b="1" i="1" dirty="0" err="1"/>
              <a:t>Other</a:t>
            </a:r>
            <a:r>
              <a:rPr lang="fr-FR" sz="2800" b="1" i="1" dirty="0"/>
              <a:t> </a:t>
            </a:r>
            <a:r>
              <a:rPr lang="fr-FR" sz="2800" b="1" i="1" dirty="0" err="1"/>
              <a:t>partners</a:t>
            </a:r>
            <a:r>
              <a:rPr lang="fr-FR" sz="2800" b="1" i="1" dirty="0"/>
              <a:t>:</a:t>
            </a:r>
          </a:p>
          <a:p>
            <a:r>
              <a:rPr lang="fr-FR" sz="2800" dirty="0"/>
              <a:t>Global </a:t>
            </a:r>
            <a:r>
              <a:rPr lang="fr-FR" sz="2800" dirty="0" err="1"/>
              <a:t>Fund</a:t>
            </a:r>
            <a:r>
              <a:rPr lang="fr-FR" sz="2800" dirty="0"/>
              <a:t>, World Bank, </a:t>
            </a:r>
            <a:r>
              <a:rPr lang="fr-FR" sz="2800" dirty="0" err="1"/>
              <a:t>private</a:t>
            </a:r>
            <a:r>
              <a:rPr lang="fr-FR" sz="2800" dirty="0"/>
              <a:t> </a:t>
            </a:r>
            <a:r>
              <a:rPr lang="fr-FR" sz="2800" dirty="0" err="1"/>
              <a:t>sector</a:t>
            </a:r>
            <a:r>
              <a:rPr lang="fr-FR" sz="2800" dirty="0"/>
              <a:t>, international </a:t>
            </a:r>
            <a:r>
              <a:rPr lang="fr-FR" sz="2800" dirty="0" err="1"/>
              <a:t>technical</a:t>
            </a:r>
            <a:r>
              <a:rPr lang="fr-FR" sz="2800" dirty="0"/>
              <a:t> </a:t>
            </a:r>
            <a:r>
              <a:rPr lang="fr-FR" sz="2800" dirty="0" err="1"/>
              <a:t>partners</a:t>
            </a:r>
            <a:r>
              <a:rPr lang="fr-FR" sz="2800" dirty="0"/>
              <a:t> (WHO, CHAI, CILM, KIT)</a:t>
            </a:r>
          </a:p>
        </p:txBody>
      </p:sp>
    </p:spTree>
    <p:extLst>
      <p:ext uri="{BB962C8B-B14F-4D97-AF65-F5344CB8AC3E}">
        <p14:creationId xmlns:p14="http://schemas.microsoft.com/office/powerpoint/2010/main" val="251457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6" y="134216"/>
            <a:ext cx="11397675" cy="75247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Current progress and challenges (1)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589943"/>
              </p:ext>
            </p:extLst>
          </p:nvPr>
        </p:nvGraphicFramePr>
        <p:xfrm>
          <a:off x="286325" y="1122361"/>
          <a:ext cx="11545456" cy="5061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381">
                  <a:extLst>
                    <a:ext uri="{9D8B030D-6E8A-4147-A177-3AD203B41FA5}">
                      <a16:colId xmlns:a16="http://schemas.microsoft.com/office/drawing/2014/main" xmlns="" val="1489630330"/>
                    </a:ext>
                  </a:extLst>
                </a:gridCol>
                <a:gridCol w="3295766">
                  <a:extLst>
                    <a:ext uri="{9D8B030D-6E8A-4147-A177-3AD203B41FA5}">
                      <a16:colId xmlns:a16="http://schemas.microsoft.com/office/drawing/2014/main" xmlns="" val="3482160430"/>
                    </a:ext>
                  </a:extLst>
                </a:gridCol>
                <a:gridCol w="3255034">
                  <a:extLst>
                    <a:ext uri="{9D8B030D-6E8A-4147-A177-3AD203B41FA5}">
                      <a16:colId xmlns:a16="http://schemas.microsoft.com/office/drawing/2014/main" xmlns="" val="2270438030"/>
                    </a:ext>
                  </a:extLst>
                </a:gridCol>
                <a:gridCol w="2713275">
                  <a:extLst>
                    <a:ext uri="{9D8B030D-6E8A-4147-A177-3AD203B41FA5}">
                      <a16:colId xmlns:a16="http://schemas.microsoft.com/office/drawing/2014/main" xmlns="" val="2798466239"/>
                    </a:ext>
                  </a:extLst>
                </a:gridCol>
              </a:tblGrid>
              <a:tr h="707872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DLI-J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Y2 (Jun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May 2022)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6819154"/>
                  </a:ext>
                </a:extLst>
              </a:tr>
              <a:tr h="522396">
                <a:tc v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June 2021-May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Preliminary Result Jun.-Nov. 2021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of target for the reported period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207344"/>
                  </a:ext>
                </a:extLst>
              </a:tr>
              <a:tr h="1778025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TB notification</a:t>
                      </a:r>
                    </a:p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#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7,537 TB cases notified for the period of Jun/21-May 2022 for the whole country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2,574 TB cases notified during the period of Jun-Nov 2021 (source TB tracker DHIS2)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5145299"/>
                  </a:ext>
                </a:extLst>
              </a:tr>
              <a:tr h="175276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Xpert coverage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 the period of Jun/21-May 2022 for the whole country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 in 2021 (source: aggregated quarterly report in DHIS2 Q1-Q3 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2834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2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6FAA0-DD1B-4654-9207-968BC974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286604"/>
            <a:ext cx="10933042" cy="46215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DLI J Condition1:Provinces that achieved the targeted number of notified TB cases of all forms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EB84188-1D3F-48E9-BEF0-88D4917970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2714" y="821578"/>
          <a:ext cx="11549069" cy="5675337"/>
        </p:xfrm>
        <a:graphic>
          <a:graphicData uri="http://schemas.openxmlformats.org/drawingml/2006/table">
            <a:tbl>
              <a:tblPr/>
              <a:tblGrid>
                <a:gridCol w="480099">
                  <a:extLst>
                    <a:ext uri="{9D8B030D-6E8A-4147-A177-3AD203B41FA5}">
                      <a16:colId xmlns:a16="http://schemas.microsoft.com/office/drawing/2014/main" xmlns="" val="4168989849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xmlns="" val="2010936266"/>
                    </a:ext>
                  </a:extLst>
                </a:gridCol>
                <a:gridCol w="746824">
                  <a:extLst>
                    <a:ext uri="{9D8B030D-6E8A-4147-A177-3AD203B41FA5}">
                      <a16:colId xmlns:a16="http://schemas.microsoft.com/office/drawing/2014/main" xmlns="" val="3442509408"/>
                    </a:ext>
                  </a:extLst>
                </a:gridCol>
                <a:gridCol w="480099">
                  <a:extLst>
                    <a:ext uri="{9D8B030D-6E8A-4147-A177-3AD203B41FA5}">
                      <a16:colId xmlns:a16="http://schemas.microsoft.com/office/drawing/2014/main" xmlns="" val="2949012268"/>
                    </a:ext>
                  </a:extLst>
                </a:gridCol>
                <a:gridCol w="497883">
                  <a:extLst>
                    <a:ext uri="{9D8B030D-6E8A-4147-A177-3AD203B41FA5}">
                      <a16:colId xmlns:a16="http://schemas.microsoft.com/office/drawing/2014/main" xmlns="" val="590673117"/>
                    </a:ext>
                  </a:extLst>
                </a:gridCol>
                <a:gridCol w="497883">
                  <a:extLst>
                    <a:ext uri="{9D8B030D-6E8A-4147-A177-3AD203B41FA5}">
                      <a16:colId xmlns:a16="http://schemas.microsoft.com/office/drawing/2014/main" xmlns="" val="3845586964"/>
                    </a:ext>
                  </a:extLst>
                </a:gridCol>
                <a:gridCol w="497883">
                  <a:extLst>
                    <a:ext uri="{9D8B030D-6E8A-4147-A177-3AD203B41FA5}">
                      <a16:colId xmlns:a16="http://schemas.microsoft.com/office/drawing/2014/main" xmlns="" val="3874044911"/>
                    </a:ext>
                  </a:extLst>
                </a:gridCol>
                <a:gridCol w="480099">
                  <a:extLst>
                    <a:ext uri="{9D8B030D-6E8A-4147-A177-3AD203B41FA5}">
                      <a16:colId xmlns:a16="http://schemas.microsoft.com/office/drawing/2014/main" xmlns="" val="3378670515"/>
                    </a:ext>
                  </a:extLst>
                </a:gridCol>
                <a:gridCol w="480099">
                  <a:extLst>
                    <a:ext uri="{9D8B030D-6E8A-4147-A177-3AD203B41FA5}">
                      <a16:colId xmlns:a16="http://schemas.microsoft.com/office/drawing/2014/main" xmlns="" val="2320587536"/>
                    </a:ext>
                  </a:extLst>
                </a:gridCol>
                <a:gridCol w="408973">
                  <a:extLst>
                    <a:ext uri="{9D8B030D-6E8A-4147-A177-3AD203B41FA5}">
                      <a16:colId xmlns:a16="http://schemas.microsoft.com/office/drawing/2014/main" xmlns="" val="2228146032"/>
                    </a:ext>
                  </a:extLst>
                </a:gridCol>
                <a:gridCol w="408973">
                  <a:extLst>
                    <a:ext uri="{9D8B030D-6E8A-4147-A177-3AD203B41FA5}">
                      <a16:colId xmlns:a16="http://schemas.microsoft.com/office/drawing/2014/main" xmlns="" val="2380086903"/>
                    </a:ext>
                  </a:extLst>
                </a:gridCol>
                <a:gridCol w="408973">
                  <a:extLst>
                    <a:ext uri="{9D8B030D-6E8A-4147-A177-3AD203B41FA5}">
                      <a16:colId xmlns:a16="http://schemas.microsoft.com/office/drawing/2014/main" xmlns="" val="45348516"/>
                    </a:ext>
                  </a:extLst>
                </a:gridCol>
                <a:gridCol w="391192">
                  <a:extLst>
                    <a:ext uri="{9D8B030D-6E8A-4147-A177-3AD203B41FA5}">
                      <a16:colId xmlns:a16="http://schemas.microsoft.com/office/drawing/2014/main" xmlns="" val="3057439225"/>
                    </a:ext>
                  </a:extLst>
                </a:gridCol>
                <a:gridCol w="408973">
                  <a:extLst>
                    <a:ext uri="{9D8B030D-6E8A-4147-A177-3AD203B41FA5}">
                      <a16:colId xmlns:a16="http://schemas.microsoft.com/office/drawing/2014/main" xmlns="" val="1290377526"/>
                    </a:ext>
                  </a:extLst>
                </a:gridCol>
                <a:gridCol w="413419">
                  <a:extLst>
                    <a:ext uri="{9D8B030D-6E8A-4147-A177-3AD203B41FA5}">
                      <a16:colId xmlns:a16="http://schemas.microsoft.com/office/drawing/2014/main" xmlns="" val="3190852236"/>
                    </a:ext>
                  </a:extLst>
                </a:gridCol>
                <a:gridCol w="588204">
                  <a:extLst>
                    <a:ext uri="{9D8B030D-6E8A-4147-A177-3AD203B41FA5}">
                      <a16:colId xmlns:a16="http://schemas.microsoft.com/office/drawing/2014/main" xmlns="" val="447111070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xmlns="" val="2028530684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xmlns="" val="3227036098"/>
                    </a:ext>
                  </a:extLst>
                </a:gridCol>
                <a:gridCol w="1136074">
                  <a:extLst>
                    <a:ext uri="{9D8B030D-6E8A-4147-A177-3AD203B41FA5}">
                      <a16:colId xmlns:a16="http://schemas.microsoft.com/office/drawing/2014/main" xmlns="" val="1195193440"/>
                    </a:ext>
                  </a:extLst>
                </a:gridCol>
              </a:tblGrid>
              <a:tr h="4059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No.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Provinces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Baseline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Target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Progress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of target for the reported period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161459"/>
                  </a:ext>
                </a:extLst>
              </a:tr>
              <a:tr h="498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Jul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Aug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Sep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Oct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Nov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Dec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Jan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Feb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Mar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Apr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May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0746092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01 Vientiane Capital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1,524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464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990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46%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9969177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02 Phongsali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9149892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03 Louangnamtha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43%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4645796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04 Oudomxai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365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37%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7249821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05 Bokeo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28%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1673365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06 Louangphabang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379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509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28%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2052683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07 Houaphan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277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358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2136056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08 Xainyabouli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420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8014161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09 Xiangkhouang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0510276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 Vientiane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439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197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256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566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45%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6198253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Bolikhamxai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194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325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36%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3572611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 Khammouan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577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457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47%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7999934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 Savannakhet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1,190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1,116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3138652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 Salavan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497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55%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111%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130595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 Xekong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2171054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 Champasak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954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322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810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39%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3882659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 Attapu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8083689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 Xaisomboun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128344"/>
                  </a:ext>
                </a:extLst>
              </a:tr>
              <a:tr h="2511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7,565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629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757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391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2,574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7,537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34%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29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2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7BDD267-BE24-4B28-87FF-43FBD308A6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0143" y="184726"/>
          <a:ext cx="11545461" cy="6171134"/>
        </p:xfrm>
        <a:graphic>
          <a:graphicData uri="http://schemas.openxmlformats.org/drawingml/2006/table">
            <a:tbl>
              <a:tblPr/>
              <a:tblGrid>
                <a:gridCol w="602278">
                  <a:extLst>
                    <a:ext uri="{9D8B030D-6E8A-4147-A177-3AD203B41FA5}">
                      <a16:colId xmlns:a16="http://schemas.microsoft.com/office/drawing/2014/main" xmlns="" val="3865711387"/>
                    </a:ext>
                  </a:extLst>
                </a:gridCol>
                <a:gridCol w="1507010">
                  <a:extLst>
                    <a:ext uri="{9D8B030D-6E8A-4147-A177-3AD203B41FA5}">
                      <a16:colId xmlns:a16="http://schemas.microsoft.com/office/drawing/2014/main" xmlns="" val="1223547642"/>
                    </a:ext>
                  </a:extLst>
                </a:gridCol>
                <a:gridCol w="755568">
                  <a:extLst>
                    <a:ext uri="{9D8B030D-6E8A-4147-A177-3AD203B41FA5}">
                      <a16:colId xmlns:a16="http://schemas.microsoft.com/office/drawing/2014/main" xmlns="" val="1517581779"/>
                    </a:ext>
                  </a:extLst>
                </a:gridCol>
                <a:gridCol w="831121">
                  <a:extLst>
                    <a:ext uri="{9D8B030D-6E8A-4147-A177-3AD203B41FA5}">
                      <a16:colId xmlns:a16="http://schemas.microsoft.com/office/drawing/2014/main" xmlns="" val="1368145048"/>
                    </a:ext>
                  </a:extLst>
                </a:gridCol>
                <a:gridCol w="814330">
                  <a:extLst>
                    <a:ext uri="{9D8B030D-6E8A-4147-A177-3AD203B41FA5}">
                      <a16:colId xmlns:a16="http://schemas.microsoft.com/office/drawing/2014/main" xmlns="" val="209527188"/>
                    </a:ext>
                  </a:extLst>
                </a:gridCol>
                <a:gridCol w="831121">
                  <a:extLst>
                    <a:ext uri="{9D8B030D-6E8A-4147-A177-3AD203B41FA5}">
                      <a16:colId xmlns:a16="http://schemas.microsoft.com/office/drawing/2014/main" xmlns="" val="3472415782"/>
                    </a:ext>
                  </a:extLst>
                </a:gridCol>
                <a:gridCol w="831121">
                  <a:extLst>
                    <a:ext uri="{9D8B030D-6E8A-4147-A177-3AD203B41FA5}">
                      <a16:colId xmlns:a16="http://schemas.microsoft.com/office/drawing/2014/main" xmlns="" val="575688702"/>
                    </a:ext>
                  </a:extLst>
                </a:gridCol>
                <a:gridCol w="814330">
                  <a:extLst>
                    <a:ext uri="{9D8B030D-6E8A-4147-A177-3AD203B41FA5}">
                      <a16:colId xmlns:a16="http://schemas.microsoft.com/office/drawing/2014/main" xmlns="" val="2765399230"/>
                    </a:ext>
                  </a:extLst>
                </a:gridCol>
                <a:gridCol w="596058">
                  <a:extLst>
                    <a:ext uri="{9D8B030D-6E8A-4147-A177-3AD203B41FA5}">
                      <a16:colId xmlns:a16="http://schemas.microsoft.com/office/drawing/2014/main" xmlns="" val="4252708982"/>
                    </a:ext>
                  </a:extLst>
                </a:gridCol>
                <a:gridCol w="596058">
                  <a:extLst>
                    <a:ext uri="{9D8B030D-6E8A-4147-A177-3AD203B41FA5}">
                      <a16:colId xmlns:a16="http://schemas.microsoft.com/office/drawing/2014/main" xmlns="" val="990551500"/>
                    </a:ext>
                  </a:extLst>
                </a:gridCol>
                <a:gridCol w="596058">
                  <a:extLst>
                    <a:ext uri="{9D8B030D-6E8A-4147-A177-3AD203B41FA5}">
                      <a16:colId xmlns:a16="http://schemas.microsoft.com/office/drawing/2014/main" xmlns="" val="3218618701"/>
                    </a:ext>
                  </a:extLst>
                </a:gridCol>
                <a:gridCol w="596058">
                  <a:extLst>
                    <a:ext uri="{9D8B030D-6E8A-4147-A177-3AD203B41FA5}">
                      <a16:colId xmlns:a16="http://schemas.microsoft.com/office/drawing/2014/main" xmlns="" val="2443474878"/>
                    </a:ext>
                  </a:extLst>
                </a:gridCol>
                <a:gridCol w="898285">
                  <a:extLst>
                    <a:ext uri="{9D8B030D-6E8A-4147-A177-3AD203B41FA5}">
                      <a16:colId xmlns:a16="http://schemas.microsoft.com/office/drawing/2014/main" xmlns="" val="465866808"/>
                    </a:ext>
                  </a:extLst>
                </a:gridCol>
                <a:gridCol w="831121">
                  <a:extLst>
                    <a:ext uri="{9D8B030D-6E8A-4147-A177-3AD203B41FA5}">
                      <a16:colId xmlns:a16="http://schemas.microsoft.com/office/drawing/2014/main" xmlns="" val="2812671656"/>
                    </a:ext>
                  </a:extLst>
                </a:gridCol>
                <a:gridCol w="444944">
                  <a:extLst>
                    <a:ext uri="{9D8B030D-6E8A-4147-A177-3AD203B41FA5}">
                      <a16:colId xmlns:a16="http://schemas.microsoft.com/office/drawing/2014/main" xmlns="" val="3290654947"/>
                    </a:ext>
                  </a:extLst>
                </a:gridCol>
              </a:tblGrid>
              <a:tr h="378311">
                <a:tc gridSpan="15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DLI J condition 2:Provinces which have achieved an increase of twenty (20) percentage points over the previous year; or reached or maintained one hundred percent (100%) GeneXpert coverage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3881305"/>
                  </a:ext>
                </a:extLst>
              </a:tr>
              <a:tr h="27505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Provinces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Baseline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Tatal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7861854"/>
                  </a:ext>
                </a:extLst>
              </a:tr>
              <a:tr h="275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Q1 (Jan – Mar)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Q2 (Apr – Jun)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Q3 (Jul – Sep)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2208983"/>
                  </a:ext>
                </a:extLst>
              </a:tr>
              <a:tr h="808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Xpert Test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TT of SC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Xpert Test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TT of SC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Xpert Test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TT of SC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Xpert Test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TT of SC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6244857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01 Vientiane Cap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2818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2819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1832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1861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2478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7128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7185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7016774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02 Phongsaly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68908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03 Louangnamtha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5840746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04 Oudomxai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651950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05 Bokeo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718336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06 Louangphabang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187490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07 Houaphan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351599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08 Xainyabouli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1221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1259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97085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09 Xiangkhouang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327748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 Vientiane Pro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1642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1666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209585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11 Bolikhamxai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80699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12 Khammouan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0568327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 Savannakhet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528293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 Salavan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1574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1576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2499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862255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15 Sekong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061744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16 Champasak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2911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2911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3544505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17 Attapue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921281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18 Xaisomboun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7827545"/>
                  </a:ext>
                </a:extLst>
              </a:tr>
              <a:tr h="23338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Phetsarath OT" panose="02000500000000000000" pitchFamily="2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11337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11430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6817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6962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10178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28248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28570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085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75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2" y="134290"/>
            <a:ext cx="11628580" cy="76171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Current progress and challenges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764" y="972108"/>
            <a:ext cx="5498812" cy="507855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CHALLENGES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764" y="1736436"/>
            <a:ext cx="5498812" cy="443345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 Drop in TB notification is due to:</a:t>
            </a:r>
          </a:p>
          <a:p>
            <a:pPr lvl="1">
              <a:buFontTx/>
              <a:buChar char="-"/>
            </a:pPr>
            <a:r>
              <a:rPr lang="en-GB" sz="2000" dirty="0"/>
              <a:t>Drop in sending sputum specimen to Xpert  testing</a:t>
            </a:r>
          </a:p>
          <a:p>
            <a:pPr lvl="1">
              <a:buFontTx/>
              <a:buChar char="-"/>
            </a:pPr>
            <a:r>
              <a:rPr lang="en-US" sz="2000" dirty="0"/>
              <a:t>Limited access of the patient to health facility.</a:t>
            </a:r>
          </a:p>
          <a:p>
            <a:pPr lvl="1">
              <a:buFontTx/>
              <a:buChar char="-"/>
            </a:pPr>
            <a:r>
              <a:rPr lang="en-US" sz="2000" dirty="0"/>
              <a:t>Limitation of activities due to COVID19 lockdown.</a:t>
            </a:r>
          </a:p>
          <a:p>
            <a:pPr lvl="1">
              <a:buFontTx/>
              <a:buChar char="-"/>
            </a:pPr>
            <a:r>
              <a:rPr lang="en-US" sz="2000" dirty="0"/>
              <a:t>Implementation at BMU not well functioned due to </a:t>
            </a:r>
            <a:r>
              <a:rPr lang="en-US" sz="2000" dirty="0" err="1"/>
              <a:t>Covid</a:t>
            </a:r>
            <a:r>
              <a:rPr lang="en-US" sz="2000" dirty="0"/>
              <a:t> situation.</a:t>
            </a:r>
          </a:p>
          <a:p>
            <a:pPr lvl="1">
              <a:buFontTx/>
              <a:buChar char="-"/>
            </a:pPr>
            <a:r>
              <a:rPr lang="en-US" sz="2000" dirty="0"/>
              <a:t>Limitation and re-tasking of human resource at all levels, particularly district hospital.</a:t>
            </a:r>
          </a:p>
          <a:p>
            <a:pPr lvl="1">
              <a:buFontTx/>
              <a:buChar char="-"/>
            </a:pPr>
            <a:r>
              <a:rPr lang="en-US" sz="2000" dirty="0"/>
              <a:t>Many activities were not implemented including active case-finding.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939233"/>
            <a:ext cx="5631872" cy="563346"/>
          </a:xfrm>
        </p:spPr>
        <p:txBody>
          <a:bodyPr anchor="ctr">
            <a:noAutofit/>
          </a:bodyPr>
          <a:lstStyle/>
          <a:p>
            <a:r>
              <a:rPr lang="en-US" sz="3200" b="1" dirty="0" err="1"/>
              <a:t>ActionS</a:t>
            </a:r>
            <a:r>
              <a:rPr lang="en-US" sz="3200" b="1" dirty="0"/>
              <a:t> taken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199" y="1736436"/>
            <a:ext cx="5631873" cy="443345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/>
              <a:t> NTC is continuing  monitoring and coaching the implementation at all levels, </a:t>
            </a:r>
            <a:r>
              <a:rPr lang="en-US" dirty="0"/>
              <a:t>using real time surveillance from DHIS2 TB Tracker and GeneXpert laboratories monthly reports.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Conducting quarterly video meeting in provinces to follow-up catch up plans from and districts level as well.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 Reviewing plan of ACF and Supervision.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 Restarting ACF at all levels as soon as possible.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Adapting activities for following the COVID-19 task force guidance such as wearing mask, avoiding crowding, social distancing.</a:t>
            </a:r>
          </a:p>
        </p:txBody>
      </p:sp>
    </p:spTree>
    <p:extLst>
      <p:ext uri="{BB962C8B-B14F-4D97-AF65-F5344CB8AC3E}">
        <p14:creationId xmlns:p14="http://schemas.microsoft.com/office/powerpoint/2010/main" val="33148549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719</TotalTime>
  <Words>2012</Words>
  <Application>Microsoft Office PowerPoint</Application>
  <PresentationFormat>Custom</PresentationFormat>
  <Paragraphs>959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TB Progress update and action plan   (including COVID-19 mitigation)          to achieve Y2</vt:lpstr>
      <vt:lpstr>Content</vt:lpstr>
      <vt:lpstr>1. NTP strategy 2021-2025 (1)</vt:lpstr>
      <vt:lpstr>1. NTP strategy 2021-2025 (2)</vt:lpstr>
      <vt:lpstr>3. Coordination and cooperation from others development partners to achieve the strategy</vt:lpstr>
      <vt:lpstr>2. Current progress and challenges (1)</vt:lpstr>
      <vt:lpstr>DLI J Condition1:Provinces that achieved the targeted number of notified TB cases of all forms</vt:lpstr>
      <vt:lpstr>PowerPoint Presentation</vt:lpstr>
      <vt:lpstr>2. Current progress and challenges (2)</vt:lpstr>
      <vt:lpstr>2. Current progress and challenges (3)  TB patient tracker and report on DHIS2 </vt:lpstr>
      <vt:lpstr>GF and Co-financing budget for TB and HIV</vt:lpstr>
      <vt:lpstr>Global Fund and Co-financing budget</vt:lpstr>
      <vt:lpstr>Global Fund and Co-financing budget</vt:lpstr>
      <vt:lpstr>TB Procurement 2022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update and action plan (including COVID-19 mitigation) to achieve Y2</dc:title>
  <dc:creator>Windows 10</dc:creator>
  <cp:lastModifiedBy>DELL</cp:lastModifiedBy>
  <cp:revision>70</cp:revision>
  <dcterms:created xsi:type="dcterms:W3CDTF">2021-11-12T07:21:34Z</dcterms:created>
  <dcterms:modified xsi:type="dcterms:W3CDTF">2021-11-30T07:04:45Z</dcterms:modified>
</cp:coreProperties>
</file>