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75" r:id="rId9"/>
    <p:sldId id="269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927" autoAdjust="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376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250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7649"/>
            <a:ext cx="8360833" cy="627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3823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228600"/>
            <a:ext cx="8462432" cy="63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653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0800" y="2869525"/>
            <a:ext cx="6096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C000"/>
                </a:solidFill>
              </a:rPr>
              <a:t>He Wang </a:t>
            </a:r>
            <a:endParaRPr lang="en-US" sz="4400" b="1" dirty="0" smtClean="0">
              <a:solidFill>
                <a:srgbClr val="FFC000"/>
              </a:solidFill>
            </a:endParaRPr>
          </a:p>
          <a:p>
            <a:r>
              <a:rPr lang="en-US" sz="1600" dirty="0"/>
              <a:t>Department of Pathology and Clinical Medicine</a:t>
            </a:r>
          </a:p>
          <a:p>
            <a:r>
              <a:rPr lang="en-US" sz="1600" dirty="0"/>
              <a:t>Temple </a:t>
            </a:r>
            <a:r>
              <a:rPr lang="en-US" sz="1600" dirty="0" smtClean="0"/>
              <a:t>University, USA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4936831"/>
            <a:ext cx="7543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i="1" dirty="0"/>
          </a:p>
          <a:p>
            <a:pPr algn="ctr"/>
            <a:r>
              <a:rPr lang="en-US" b="1" i="1" dirty="0"/>
              <a:t>Journal of </a:t>
            </a:r>
            <a:r>
              <a:rPr lang="en-US" b="1" i="1" dirty="0" smtClean="0"/>
              <a:t>Clinical &amp; Experimental Pathology</a:t>
            </a:r>
            <a:endParaRPr lang="en-US" b="1" i="1" dirty="0"/>
          </a:p>
        </p:txBody>
      </p:sp>
      <p:pic>
        <p:nvPicPr>
          <p:cNvPr id="1052" name="Picture 28" descr="He Wa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30034"/>
            <a:ext cx="2104540" cy="2285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Temple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30034"/>
            <a:ext cx="1648459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710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Biography</a:t>
            </a: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Picture 5" descr=" Dr.He wang is a Lead cytopathologist in the Department of Pathology and Lab Med at Temple University, Philadelphia, PA. received Phd from McGill University, Canada in the field of Experimental Pathology. He is also a Member of United States &amp; Canadian Academy of Pathology, American Society for Clinical Pathology, American Society of Cytology. He wang received American Society of Hematology Trainee Research Award 2007-2008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62200"/>
            <a:ext cx="8305800" cy="4114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51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Research Interest</a:t>
            </a: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7848600" cy="3733800"/>
          </a:xfrm>
        </p:spPr>
        <p:txBody>
          <a:bodyPr>
            <a:normAutofit/>
          </a:bodyPr>
          <a:lstStyle/>
          <a:p>
            <a:r>
              <a:rPr lang="en-US" dirty="0" smtClean="0"/>
              <a:t>Cytopathology</a:t>
            </a:r>
          </a:p>
          <a:p>
            <a:r>
              <a:rPr lang="en-US" dirty="0" smtClean="0"/>
              <a:t>Anatomic Pathology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33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Cytopathology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Branch </a:t>
            </a:r>
            <a:r>
              <a:rPr lang="en-US" dirty="0"/>
              <a:t>of pathology that studies and diagnoses diseases on the cellular </a:t>
            </a:r>
            <a:r>
              <a:rPr lang="en-US" dirty="0" smtClean="0"/>
              <a:t>level.</a:t>
            </a:r>
          </a:p>
          <a:p>
            <a:r>
              <a:rPr lang="en-US" dirty="0"/>
              <a:t>C</a:t>
            </a:r>
            <a:r>
              <a:rPr lang="en-US" dirty="0" smtClean="0"/>
              <a:t>ommon </a:t>
            </a:r>
            <a:r>
              <a:rPr lang="en-US" dirty="0"/>
              <a:t>application of cytopathology is the Pap smear used to detect precancerous cervical lesions and prevent cervical cancer. </a:t>
            </a:r>
            <a:endParaRPr lang="en-US" dirty="0" smtClean="0"/>
          </a:p>
        </p:txBody>
      </p:sp>
      <p:pic>
        <p:nvPicPr>
          <p:cNvPr id="2050" name="Picture 2" descr="http://www.umc.edu/uploadedImages/UMCedu/Content/Education/Schools/Medicine/Clinical_Science/Pathology/Academics/Fellowships/academics.cytotch%20fellowshi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191000"/>
            <a:ext cx="3124200" cy="235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401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Cytopathology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investigate thyroid lesions, diseases involving sterile body cavities (peritoneal, pleural, and cerebrospinal), and a wide range of other body sites, aid in the diagnosis of cancer.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cai.md.chula.ac.th/chulapatho/chulapatho/cyto/misc/FNA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33800"/>
            <a:ext cx="4200525" cy="2789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221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Anatomic Pathology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2003742"/>
            <a:ext cx="6734571" cy="4389120"/>
          </a:xfrm>
        </p:spPr>
        <p:txBody>
          <a:bodyPr/>
          <a:lstStyle/>
          <a:p>
            <a:pPr algn="just"/>
            <a:r>
              <a:rPr lang="en-US" dirty="0" smtClean="0"/>
              <a:t>Branch of Pathology that deals with </a:t>
            </a:r>
            <a:r>
              <a:rPr lang="en-US" dirty="0"/>
              <a:t>the diagnosis of disease based on the macroscopic, microscopic, biochemical, immunologic and molecular examination of organs and tissues.</a:t>
            </a:r>
          </a:p>
        </p:txBody>
      </p:sp>
      <p:sp>
        <p:nvSpPr>
          <p:cNvPr id="4" name="AutoShape 2" descr="data:image/jpeg;base64,/9j/4AAQSkZJRgABAQAAAQABAAD/2wCEAAkGBxAREhIUEBQWFhUUFBQVFRUUFxUVFBcVFBQXFhQUFBQYHCggGBolGxQVITEhJSkrLi4uFx8zODMsNygtLisBCgoKDg0OGhAQGywkICUtLCwsLCwsLCwsLCwsLCwsLCwsLCwsLCwsLCwsLCwsLCwsLCwsLCwsLCwsLCwsLCwsN//AABEIALcBEwMBIgACEQEDEQH/xAAcAAAABwEBAAAAAAAAAAAAAAAAAQIDBAUGBwj/xABGEAABAwIEAwUEBwQIBQUAAAABAAIDBBEFEiExBkFRBxNhcZEiMoGhFEJSkrHB0SNicvAzQ1OCk6Ky0hUWJMLhFzSjs/H/xAAZAQADAQEBAAAAAAAAAAAAAAAAAQIDBAX/xAAoEQADAQADAAECBQUBAAAAAAAAAQIRAxIhQTFRBBMiQpFhgaGx0RT/2gAMAwEAAhEDEQA/AO1o0SNSMNBBBAg0EEEwAjQQQAEEEaYBLi3a3XPgqZRIwOjlhb3WckNDwTmLOrtl2pMSQMeLPa1w6OAP4oA8nDGjaxbEfNoUOSqGbM0hjhzYcpHkQdF64GFU/KKP7jf0RHC4P7OP7jf0QI804N2lYlS2DKjvGj6k1nj73vfNbrA+3ZhsKyAt6vicHjzLTY+l11k4TB/Zs+439E07CoR/Vs+639EYGkHAON8PrR/087SebScrx5tOq0LXg7FZzFOHoJ25XNAsbgtABB8ws9h3CNbBK50dfKGfVjIDm/HNf5WTFp0ZEs9SV9SzSYNd+824v8CrSLEGnfTzSGSZH2TgTQkBTgKADRokaBgQQQQAEEEEAEgjRJiAggggAkEEEABBBBACUEAjUFARokaBAQQRpgBBBBMA0EEEABU1Lj0BqZqVz2tmjLXBhNi5j2hwc0c9yPgrlcD7ZcAq5MVEkEE7w6GD9pFHI4Bwc9ps9o0IACTGjvaJcCouK+IKGV8QjnqY43Fo72nlfcN09mRrb/E3WwwztSnNvpWGVbOrmRSub82go7Cw6YUkqqwPiGGrYXxiRoabESxvjcDa+zwL+asxIDsUxDb2pFlIKZc2yBDTmA7ph9KOSlIWQBALHNTjKxwUkhNvhBRgDkeIDmpTKlp5qpfTkbJsNKA0vw4I1SiR7eacZiBG4QPS2QUOOuaVIbKCgY4giDkLoEBBBBMAIkaJAAQQQQAlGESNQMNBAIJgBGgEEABGiRpgBBBBAAQQRoAJJkFwUl8oCiTVQ6qXSRSlsVCN/FCSmB20UWaQixaU0ap2ntfgqn1EUsJTo3t5/NMSVrhyzeX6ow9vM/mifUxjxP8APIJ4TohuJD6wt807FXxu2cPjoqfFsWjYLvLWj96w9G7lZisxeWRpNNDJIOTiO7j+GbUpPwNOjB4OxQXBMaxnFICHZu66ZXEj02Wn7NuMK2pn7ipka7O1/dHLl/aNFw15HIi+w5JaNLTqaIhYKp7Rvo0xhrad8bgcrnNIc0Hx8De4OxutNTcSUr2NeH2DjlF+u9j0TTTBrC2LUh0QKRBWRv8Ace11t7EaeaeugCM+n6JUbiAnnFMtOiTAV9LcE9HXDmoMqSEAXLKkFOiQKlaU42UhPRlxmQVYyqKfZVBAExBR+/CCAHkaJGpGGggEEwDQQROdZABos4TD5bpBcFPYrqSswSHzgKHJOAo8lSEnZSglz4i1qZbiDncrKBm1UiI9Vn3bL6JB1T3ZSRusXWcQZXa9bLchZXjThg1Ebn09hKNbbB1uXgVhzRTWo6OC4Tyhyhx5jhYqdUsPdd5Gb+01tibD2nAXzAHr0XLqGscw5JmuY9ujg4WN10rCJM1E03v+1H/2NVfhLp31YvxnFCjsiu4lqKylY12RhzODR7RcLnqCW/gs65+JTyRRySmFsjw0lvdgAHewa65PL5rYdokzRDEDv3rPnf8A2lZfGa9ojzt1dHaRpsdMjrb+vzXb84ecbLhTCaeBz2NYXvBIdJJ7TiPEu/JW9bTDKQBsomH1ufu5GDSVrSfDQH81Z1kdyQTYOHx+CdIaOfcUYIJoXgbjUfBc5wxzqSdkmxilY4+Avkd8nFd4qqBojBaOZDvG/Nc045wMAh7RpI1zT/FZRQLw3PGnCseJwCRgAmDLsP2gRfu3fl0+K5XgtdNQyOhnb+zce7LXX66sN+YOody9V2bgSr77D6V99TGA7+JpLXD1BUXi/hiGpaXuZfS0gb7xb9pv77dx12Uvz9SNEt8ZiaK9BM2WMmSOW5ud3svct8Htvt+qseK6hsUTZ6Wd7TJ/RsYc2Z3TIdh48lSYPQVbJJqOS0sBAdHMDpYi8czTrlcBoR5jVauloYo25WC/Vx94n8h4LRcf7jF3+1GXw3iPE2t/bOa4nlkGnmRuU1XYxXuuRLktrs0D43C176OO1yAmMQ4UFVC5rXZX7tb9UgciVLllJmjwWOOpp4pfdc9gLshJaHW1FnfgnpMMkHuuDvPQrnfAWK1dLWfQ5mOIcef1bc7rraJ9KaKRrXN99pHjuPUJQLTsQrlNSU7HbtB+GvqmLCrLEmynuoGci4eR/VMvonjZwP8AEPzCAwjXQThp5fst+9/4QRoYWiNEjCQwwgiRpgAlRJZU5USclVVcuW91nVGkTo9LUdFFmq/FVr6y50UaSRxJtc+SwdnVPF9ywNRfmo01RbmqOur3RXJ2WYr+K2k2F7rJ0briNlHjADi0nXkralxC/NclljrZnB0TCOhOi0lG6qhaDJZx5gITYVMvw6PDNdSQbrBUnErczQ42O2q1NFiDXc1rNp+HPfE16FjmARVLTmaA+1g62vxUHh6ifBRd1J7zZ/kZWkW8LELQNdpfdQqxzrFvVzHePslptqR0WiyK74/7Lf8AC9/gwum46kDtEt3ERP8AatWNx9s30d7ixgABGYWvve2/T+Qtdxex1XExkdmlrw45s1vLRqoceheaV8d23JF9XWALXfu38fgl/wCzh7Zr/h/8MXFYSuzTEDNRRjMf2D+7N97Da/wIXRSwZQenNcc7LyYJJoHOv3gL9A61xbqBfcLrlHK9zLFttNz+i6ItVOohtTWDmW4e3qLrM8QUrJKaUOc0Fhzi5AV+ICTcyO8m2Chy4NTg37sEn7Xtfih7gm63xGf7IsRa6GogDge5mLm2P1Jdf9Qet+sw+jEJ7yFoGmoaALgcjZWfD+JtqI8zTcXsp7Y+rNpinHb7fUzuM4cKOd8zGgQVDh3haP6OXYOcPsuPPqT11jYhXRxZczvacbMaPecfDw8VvJ4mva5rwHNcCCDqCDuCuU9pPBJiAqqPMcgaHNLnPLA3YsLiTl6j+RW4Q500FA83JmsTsQNmjk5p5+asg9zLlupaMwtuRyXJndojGwRsaL1WYNtswDbM5x5eCuKDF5qWYwyM76rka0NDCXBmb3S7LuzXbwTrz0S+xta2lqn1tDM1rLEO7xxOrQBtl3Ol9Vs1S4FhjmBklQQ6YAi/2c24HL0+e6ubhSvuV/QCCK6NMAkRRokAEgggkAEEEEAGm5pbI5H2F1VVFWNyVNVhcTodZUaFUFXI9+g1VoXh/l1TjHsaNAFz178nVD6fBT4Xgkua8hsOnP49Fp4mMjFgAodJUg5j42SK6osFpKUrUTVVyVjM9x5GBBJIwagG4/NcEix1zH5so3XcMdrQ6J7HHQgj5LidTg5vopiJpts05KrjSSLuHjuotYAJuTjapPRUP/DHt5JiSIq/y0jH81v5Lmpx+aX3reY3WmwHiSUNGbW3Mbrn7QQp1JVuapqJKjlpM7NgvFN+d/BaIVzJbZSLnW19VxnCqyOQ6vLHcjyPmt5w7BJG+5lY5ropR7HI5LjMD1/JRx255FLf1K51F8bpeNGhquX938VS4swOjN+TSf8A45f1VxxG/JSROs3UN1bdrvdJ316Ko4jiLqKRzYwDmaMwcbgFpPTxPqu5/Y87Cu4EnayuZmt7YLATyJiaQR4+zb4rrDJNDdcDweaSKSksfa78WsLuOVpO/MWHRdR4TxV1SGTSbvc+wv7IAc5gDW8tWEa6qJfwW0aXvNdAT8NPUpyoLhl0Av8AFPVUrWgOcQB1JsFSYrxPRxx3MocQ6wDPaJv5KhEPiepqInxMjkDWyOyk5W3BcCG7352VR2dU1RA2QSOPtPJtyuTrYcgoHGPGbZWMZFBI592lpOmoItYC/Oy2VA1wY0vADiAXAagE7gHmsqSbTNJpqWvuWPfu6pD5SQQTcHQg7EHcEJtFdUSUWJ8LUE7THJTxgOLXExtEbrtOntMseZ9Sm3QUmGN76GmZmADC4C0hbfnIbk781eTDUFUfGZ/6Z401ta/mjA0Ki48bUPbG2EtLtLlwNvQK4dO4cz6rlfCZLapm1zpounu21TQhzv3/AGj6q+ops7AfVZmN+itMGqLOynnt5oGXCCVZFZMBKJLsglgDaBKCj1M4AUt4NLRFQ7NpyVZU0ce51T0tSqutrN1z3S+TpiWvoJqaxo20soU9f0VTNKS7wun4o7hczps6lCRLwrEsrnB2xNwlY1iga0m+nVIw6AAnRYjtVxV8YYyIb3u7lotpbc4T+hX2YijxUVNfBBu1znB33HW/BVlXSuY63Qqm7MZ3HFKIO5zi/wAWuXSMYw9pe/K07m3Pmt5jqjn5OX8ytZiJ7czbl5qukwzMQQfgtc+g20OnUaedwp1OxgimfkZJO1l4YpPZY94I3doNrkC4uRZaesxeIx8PDssmjGOcf3QT+CRUcJ1LBdzQ3+N7Gf6iFQ8RcSYlK8tqZJY7f1IzQsaOgjFgs8UKEJ2zVz4ZIzd0X+ND/vV/FxdlDWubH7LQCWkm9gNbi4PwWGwzBZpxdos37R2+HVaSPht7GNDmkusb28P5C5/xHDx2l2NuC63w0cHaDOzQxRSx/YlzvaB4NO2nRXb+1FsjMhpYLG1xZxHTYqg4VwmFszS/I8C2ZsgNttdPNdMrMFoZ48sUEDSebYwLfEKE+RLJ/wBnS4409pGKp+0YQX7inhZfchhvrvrdZ2k4yfTmfu5WMMsrpbW90vOc5QdBqfmuiUHZ3SXIkJPlp6LBdo3Z33NSPo7vZfG1wD/tAlp1HkFrwxUvszl5nxtZJtaDEKSeIHFa32jYsia+7jmHskRtBJJ6AKXTcSUsEMzYaeOHuwDeskbESbgXDfaed77BefJGywPLXEsew231HkVHqJHOOZzi4nck3PxK6G2zmSSOyzdpDJKqN1TUwsih2FNFK90h6F7ho34LRxdqmEONu/cPExSAeuVecUbWk6DVGDPVWHcWYfUECGqhc47NzgO+6dVc3XlPDOFq+oI7immcD9bIQz4vdZo+JXfOzfCayjpe7rZM7i67GB2fum2HsZzvrrYaBJga2XUFV1dTsqIw1+x/Eb/NT3OCrIJLSSx9CHt8ng3/AMzXn4hAGamqBQTZIYojoHF72ZpPa5Z76AWVthGPPqJHNc1rQ1ub2RruBr6rG9oVc9lU0NaxxETb5nvYR7TiLFqc7PKx73z5g1pyx+69ztAXXuXeJCNEdCzDNbqPmN09FLlII3Buq2pactxu32hqDcD3hpztdONemBt4ZA5ocNiLpapuHaq4LDy1Hlz/AJ8VcpjAggggCBNUALP4hiHtJVRVXKpcUlJdouPkvV4dfHx4/R6etJGigveSksKkxMuuf1nR5JGbFdTIYg1t3aBSI2gLNcYVz8uRnPdVnVaJbbwtRjMQuGG/jyWR4zYJ8hte2b52TGGxOAV1JRB8fx/Ip8VN2iuWFMNmb4Ew5jcQpDbUSgjzs5dImgBvdZ/hXD8tZA7o8n/IbLVTs1I8T+K7zza+pTTUw6qHJTDzV3JBfwTP0ZPSSgqKPNoQCOjgHD7p0Ve7hymO9PD/AIbG/wCkBbL6Gh9CCkrTN0+GNY0BsUYAFgA0aDwVnTVdNGwio1cXWaAbWbYchy3U99IFQY3SNI5XF9bJdd8Gqz0p6uVhc7u3RsAPsj2iNNib6lTn4xkjZ3dRG1w97J3hJ+BJA9FBgpmDKbA3Oq0OK08P0UlrG3AHIXUflY/qbr8W89JvDXGoDssxDmfbNmvHhbmFf12L0dSW92WSOaDcEAloPntquG5m5xpz/kLdYVibGNGUAaa2T60vN0xq5r1LDXGkpXG5iiv1LGk+pCebQQcoYv8ADZ+ioIcWadyrmjqQ61iPVMjSbHSwjaNg8mNH5J1rGjZoHkAiY1OBiYCUpkYQsEoFMQWRV9bFaWF/8Ubj4PsR/ma0f3irMBMV0WZjh4XHmNR8wgDH8WcLuqZu9afqgW8rpzhTh00z3ucblzQ353WphfmaD1H/AOpLlWCDjAFj7Oh21ubqG+IRuczpt/CdW/p8FLik1IvYEdLpvEBdrX82+y7y5H+eqYhENU5hu02PJOf8xS/a+QVe56qq55a7wKQzSf8AMsv2h6BBY81BQS0MNKHHdQa51ypc8zQFVyvuVwb4el86Kh1VrA0WVXAFawg2VQiLoOTQarO1dN3jy4rQyR33SG0t1Vzocd4U1Lho6Kyjo7NOnP8AJWcVOAqnHsfgpAO9za/ZF1PFGWHNydoZJwemDZ2Ecr/6SrKoiJcfMqhhxyMASMynS4Gdt9trDmq2v7U6NmncSF3Owbb1JXalpwtmqMDkplK47BYU9rlNb/20l/Nn6pqDtfYzX6M6/Kzmp4LTfupiEbKRxuQL2WEo+12Jzz3tOQDzzA/Kysh2uUbQQI3C/wDPRGBppDCeioeIsNkDc5FmnQFV1V2t0wae7hJdyB0HrZUE/bFUuABporDkXuP/AGppCbLCKieS1rdSTorLGKaWOF8T2kOsPEW16LMjtcqdLU0It+879EqXtfrHf1EPxLyn4LGQMM4Wqql7hFY5Bc3uPIa80bI523GV9wbGzXbhSR2u1o92KEff/VNv7Wa47RwD+68/9yXg/Sa7DaxsHf5T3d/729r5d7KJS8QSxkaP06Ncos3aliLgW2hseWR3+9QH8f1p5Rfcd/uR4L06fg/HET8rXMeHbatNvVaGfGGsFyCuEO42rDzjHkw/qm5OM6528g+7/wCUuqHrO0VPGMDN2v8Ag0qI3j+n+w/7pXHH8TVR3cPuhRnYxOfrfIIxB6d/pOKopNgR56Kb/wAVaenqF5zdi85+ufhomnYrUf2r/vFGDPROFVjXGRo+q6/qpcjlx3g3isRSEm5GT2rm9yFopO0ql8fQpIDcl9jcKfA4OuLkhw59VzP/ANRqU9VLw/tHo7jM8ix6G3qqQjWV9bTmQtzBrhoW87rO4lXw2tnbe9hqs7xVxph7+/MTSZXtADxpqOd1zCGdznElxOh3JQwR1/6Uz7Q9QguM9877R9Sgpwr07U7EnHmplJU5t1R5U/E4heYnh61LTUU5VnCVmaSu6q+oqkFbw0c1yywaxSGgKO2QJRlC10zwXNJYLC8a4RPVhohLbg65ungtdIS5KipVn7uo0xZjMngr8YpaZsDfogiY0i/dkyEG5uXZrE672XKsaJ715O5Jv531XpKDCHSNI2BFrlc5xbsdrZZSWSQhpJ1cXXtfoAujj35OfkS+DkRciJXXoOwmY/0lYweDYnH5l4/BVlV2K4k0nI+B4ubWe9pI5XDmWB+K00yw5pHupJabK+x7gWvocpqI7B17OaWuGniCqN1+iYmNStFlFCluhedmn0KYDQN9EAFdDMieW8kQN9QgA0CmpJSOSa+leCAJCCY+lDononZntY2xLiGjpcmwuUAGUS6fX9iOJM/opaeUfxPjd6FpHzWWxLs/xeC/eUcpA5xATDz/AGZJt8EtRXVmZLkA5Knicxxa8Frhu14LXDzadUbY9LoEJukuKcyoZExCaepMZJHMWTTpk6Y0ksSGM96lCVIeeiRcoDBU77pdJz8imigHW2QALoIroIA7JGnMiaicpDHLzEj1Wx+CNWtM2yrYpApsMvRUvCX6Wsb1ZUVG5++yTguGl1nOWoggDQunjjfWcnJaXiIMGEt5qzgoY27AIwn2uW6lIwdNigEaK6NUICIm26NcB7RO0WarfJBTOyUwJbdvvTWPvOPJhOwG436A3AzTX9sWMAxRRwua/NnLspDrHQNvba4z+i5UzBK0n+i32uDY+R2VTS1hiOh0drppYjmrCl4orIjeKZzeVtHNt/CdPRJPRNE0YNXn2RGNdNN1pTwKBCHPYQWtzPLtBpqSbqgZx7iNj+1Z4ExtuPKwVViXF2JzNLZJpMhFiG5GtI8coBN0NCQrE46RmjMrj1AuPW1lT1dXHlIa0dNOX5BQ3y9b+iac7z9ClhQzKVGKfkPmmCmAScgkyua4fVcD6G6bQTA9N4Bx9WTQRS/R2vD2g6FzD0OtiDt0VrB2j0jXtjrGSUr3mzTKAY3fwyMJHrZc94RrZI8NiLWFxZCXBrT7TtS4Aeax3GGK1NbEC9kMYiOfKJM0gIGoPK+uyhU99HhsO3XiajqomQ07myOjmBe5ouADGdGv87XsuQtrBaxS8Qmv/esflqq5UvRYWUMmb3RdAy8iCkYRuUqp94p4IQ6p8CkGoCRNso5SGOuddE1JYeqWgYEgpRSUAC6CJEgDrZlsnGToILzD0yRHMVquGcNLyHOQQV8a2jPmpqfDfUsIaFJCCC70eeEjDkSCYBmVJM6JBAhDqpeXcRw7unODfcabb6t1sGnr5oIKX9R7iINTS5gLGxHpsm6HD5358oByDMdbaeF0SC0ideEXTS0biqQdk/34sggkMjPTTkEEhkWUqMgggZJpqCWQXY24vbcDX4nxSZKVzHFrxYjcXBQQUK26w1rjSjsbvhvimOCJrHl2g6EjfZKx7i2knjexzXOzNIBLAbG2hBOoKNBV0RlrMLMD3bCfH0ubfgoqJBNAywwkalOVI9oo0FQvkhzbKOggpQwJy6NBDASSkoIIGEgggmI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AREhIUEBQWFhUUFBQVFRUUFxUVFBcVFBQXFhQUFBQYHCggGBolGxQVITEhJSkrLi4uFx8zODMsNygtLisBCgoKDg0OGhAQGywkICUtLCwsLCwsLCwsLCwsLCwsLCwsLCwsLCwsLCwsLCwsLCwsLCwsLCwsLCwsLCwsLCwsN//AABEIALcBEwMBIgACEQEDEQH/xAAcAAAABwEBAAAAAAAAAAAAAAAAAQIDBAUGBwj/xABGEAABAwIEAwUEBwQIBQUAAAABAAIDBBEFEiExBkFRBxNhcZEiMoGhFEJSkrHB0SNicvAzQ1OCk6Ky0hUWJMLhFzSjs/H/xAAZAQADAQEBAAAAAAAAAAAAAAAAAQIDBAX/xAAoEQADAQADAAECBQUBAAAAAAAAAQIRAxIhQTFRBBMiQpFhgaGx0RT/2gAMAwEAAhEDEQA/AO1o0SNSMNBBBAg0EEEwAjQQQAEEEaYBLi3a3XPgqZRIwOjlhb3WckNDwTmLOrtl2pMSQMeLPa1w6OAP4oA8nDGjaxbEfNoUOSqGbM0hjhzYcpHkQdF64GFU/KKP7jf0RHC4P7OP7jf0QI804N2lYlS2DKjvGj6k1nj73vfNbrA+3ZhsKyAt6vicHjzLTY+l11k4TB/Zs+439E07CoR/Vs+639EYGkHAON8PrR/087SebScrx5tOq0LXg7FZzFOHoJ25XNAsbgtABB8ws9h3CNbBK50dfKGfVjIDm/HNf5WTFp0ZEs9SV9SzSYNd+824v8CrSLEGnfTzSGSZH2TgTQkBTgKADRokaBgQQQQAEEEEAEgjRJiAggggAkEEEABBBBACUEAjUFARokaBAQQRpgBBBBMA0EEEABU1Lj0BqZqVz2tmjLXBhNi5j2hwc0c9yPgrlcD7ZcAq5MVEkEE7w6GD9pFHI4Bwc9ps9o0IACTGjvaJcCouK+IKGV8QjnqY43Fo72nlfcN09mRrb/E3WwwztSnNvpWGVbOrmRSub82go7Cw6YUkqqwPiGGrYXxiRoabESxvjcDa+zwL+asxIDsUxDb2pFlIKZc2yBDTmA7ph9KOSlIWQBALHNTjKxwUkhNvhBRgDkeIDmpTKlp5qpfTkbJsNKA0vw4I1SiR7eacZiBG4QPS2QUOOuaVIbKCgY4giDkLoEBBBBMAIkaJAAQQQQAlGESNQMNBAIJgBGgEEABGiRpgBBBBAAQQRoAJJkFwUl8oCiTVQ6qXSRSlsVCN/FCSmB20UWaQixaU0ap2ntfgqn1EUsJTo3t5/NMSVrhyzeX6ow9vM/mifUxjxP8APIJ4TohuJD6wt807FXxu2cPjoqfFsWjYLvLWj96w9G7lZisxeWRpNNDJIOTiO7j+GbUpPwNOjB4OxQXBMaxnFICHZu66ZXEj02Wn7NuMK2pn7ipka7O1/dHLl/aNFw15HIi+w5JaNLTqaIhYKp7Rvo0xhrad8bgcrnNIc0Hx8De4OxutNTcSUr2NeH2DjlF+u9j0TTTBrC2LUh0QKRBWRv8Ace11t7EaeaeugCM+n6JUbiAnnFMtOiTAV9LcE9HXDmoMqSEAXLKkFOiQKlaU42UhPRlxmQVYyqKfZVBAExBR+/CCAHkaJGpGGggEEwDQQROdZABos4TD5bpBcFPYrqSswSHzgKHJOAo8lSEnZSglz4i1qZbiDncrKBm1UiI9Vn3bL6JB1T3ZSRusXWcQZXa9bLchZXjThg1Ebn09hKNbbB1uXgVhzRTWo6OC4Tyhyhx5jhYqdUsPdd5Gb+01tibD2nAXzAHr0XLqGscw5JmuY9ujg4WN10rCJM1E03v+1H/2NVfhLp31YvxnFCjsiu4lqKylY12RhzODR7RcLnqCW/gs65+JTyRRySmFsjw0lvdgAHewa65PL5rYdokzRDEDv3rPnf8A2lZfGa9ojzt1dHaRpsdMjrb+vzXb84ecbLhTCaeBz2NYXvBIdJJ7TiPEu/JW9bTDKQBsomH1ufu5GDSVrSfDQH81Z1kdyQTYOHx+CdIaOfcUYIJoXgbjUfBc5wxzqSdkmxilY4+Avkd8nFd4qqBojBaOZDvG/Nc045wMAh7RpI1zT/FZRQLw3PGnCseJwCRgAmDLsP2gRfu3fl0+K5XgtdNQyOhnb+zce7LXX66sN+YOody9V2bgSr77D6V99TGA7+JpLXD1BUXi/hiGpaXuZfS0gb7xb9pv77dx12Uvz9SNEt8ZiaK9BM2WMmSOW5ud3svct8Htvt+qseK6hsUTZ6Wd7TJ/RsYc2Z3TIdh48lSYPQVbJJqOS0sBAdHMDpYi8czTrlcBoR5jVauloYo25WC/Vx94n8h4LRcf7jF3+1GXw3iPE2t/bOa4nlkGnmRuU1XYxXuuRLktrs0D43C176OO1yAmMQ4UFVC5rXZX7tb9UgciVLllJmjwWOOpp4pfdc9gLshJaHW1FnfgnpMMkHuuDvPQrnfAWK1dLWfQ5mOIcef1bc7rraJ9KaKRrXN99pHjuPUJQLTsQrlNSU7HbtB+GvqmLCrLEmynuoGci4eR/VMvonjZwP8AEPzCAwjXQThp5fst+9/4QRoYWiNEjCQwwgiRpgAlRJZU5USclVVcuW91nVGkTo9LUdFFmq/FVr6y50UaSRxJtc+SwdnVPF9ywNRfmo01RbmqOur3RXJ2WYr+K2k2F7rJ0briNlHjADi0nXkralxC/NclljrZnB0TCOhOi0lG6qhaDJZx5gITYVMvw6PDNdSQbrBUnErczQ42O2q1NFiDXc1rNp+HPfE16FjmARVLTmaA+1g62vxUHh6ifBRd1J7zZ/kZWkW8LELQNdpfdQqxzrFvVzHePslptqR0WiyK74/7Lf8AC9/gwum46kDtEt3ERP8AatWNx9s30d7ixgABGYWvve2/T+Qtdxex1XExkdmlrw45s1vLRqoceheaV8d23JF9XWALXfu38fgl/wCzh7Zr/h/8MXFYSuzTEDNRRjMf2D+7N97Da/wIXRSwZQenNcc7LyYJJoHOv3gL9A61xbqBfcLrlHK9zLFttNz+i6ItVOohtTWDmW4e3qLrM8QUrJKaUOc0Fhzi5AV+ICTcyO8m2Chy4NTg37sEn7Xtfih7gm63xGf7IsRa6GogDge5mLm2P1Jdf9Qet+sw+jEJ7yFoGmoaALgcjZWfD+JtqI8zTcXsp7Y+rNpinHb7fUzuM4cKOd8zGgQVDh3haP6OXYOcPsuPPqT11jYhXRxZczvacbMaPecfDw8VvJ4mva5rwHNcCCDqCDuCuU9pPBJiAqqPMcgaHNLnPLA3YsLiTl6j+RW4Q500FA83JmsTsQNmjk5p5+asg9zLlupaMwtuRyXJndojGwRsaL1WYNtswDbM5x5eCuKDF5qWYwyM76rka0NDCXBmb3S7LuzXbwTrz0S+xta2lqn1tDM1rLEO7xxOrQBtl3Ol9Vs1S4FhjmBklQQ6YAi/2c24HL0+e6ubhSvuV/QCCK6NMAkRRokAEgggkAEEEEAGm5pbI5H2F1VVFWNyVNVhcTodZUaFUFXI9+g1VoXh/l1TjHsaNAFz178nVD6fBT4Xgkua8hsOnP49Fp4mMjFgAodJUg5j42SK6osFpKUrUTVVyVjM9x5GBBJIwagG4/NcEix1zH5so3XcMdrQ6J7HHQgj5LidTg5vopiJpts05KrjSSLuHjuotYAJuTjapPRUP/DHt5JiSIq/y0jH81v5Lmpx+aX3reY3WmwHiSUNGbW3Mbrn7QQp1JVuapqJKjlpM7NgvFN+d/BaIVzJbZSLnW19VxnCqyOQ6vLHcjyPmt5w7BJG+5lY5ropR7HI5LjMD1/JRx255FLf1K51F8bpeNGhquX938VS4swOjN+TSf8A45f1VxxG/JSROs3UN1bdrvdJ316Ko4jiLqKRzYwDmaMwcbgFpPTxPqu5/Y87Cu4EnayuZmt7YLATyJiaQR4+zb4rrDJNDdcDweaSKSksfa78WsLuOVpO/MWHRdR4TxV1SGTSbvc+wv7IAc5gDW8tWEa6qJfwW0aXvNdAT8NPUpyoLhl0Av8AFPVUrWgOcQB1JsFSYrxPRxx3MocQ6wDPaJv5KhEPiepqInxMjkDWyOyk5W3BcCG7352VR2dU1RA2QSOPtPJtyuTrYcgoHGPGbZWMZFBI592lpOmoItYC/Oy2VA1wY0vADiAXAagE7gHmsqSbTNJpqWvuWPfu6pD5SQQTcHQg7EHcEJtFdUSUWJ8LUE7THJTxgOLXExtEbrtOntMseZ9Sm3QUmGN76GmZmADC4C0hbfnIbk781eTDUFUfGZ/6Z401ta/mjA0Ki48bUPbG2EtLtLlwNvQK4dO4cz6rlfCZLapm1zpounu21TQhzv3/AGj6q+ops7AfVZmN+itMGqLOynnt5oGXCCVZFZMBKJLsglgDaBKCj1M4AUt4NLRFQ7NpyVZU0ce51T0tSqutrN1z3S+TpiWvoJqaxo20soU9f0VTNKS7wun4o7hczps6lCRLwrEsrnB2xNwlY1iga0m+nVIw6AAnRYjtVxV8YYyIb3u7lotpbc4T+hX2YijxUVNfBBu1znB33HW/BVlXSuY63Qqm7MZ3HFKIO5zi/wAWuXSMYw9pe/K07m3Pmt5jqjn5OX8ytZiJ7czbl5qukwzMQQfgtc+g20OnUaedwp1OxgimfkZJO1l4YpPZY94I3doNrkC4uRZaesxeIx8PDssmjGOcf3QT+CRUcJ1LBdzQ3+N7Gf6iFQ8RcSYlK8tqZJY7f1IzQsaOgjFgs8UKEJ2zVz4ZIzd0X+ND/vV/FxdlDWubH7LQCWkm9gNbi4PwWGwzBZpxdos37R2+HVaSPht7GNDmkusb28P5C5/xHDx2l2NuC63w0cHaDOzQxRSx/YlzvaB4NO2nRXb+1FsjMhpYLG1xZxHTYqg4VwmFszS/I8C2ZsgNttdPNdMrMFoZ48sUEDSebYwLfEKE+RLJ/wBnS4409pGKp+0YQX7inhZfchhvrvrdZ2k4yfTmfu5WMMsrpbW90vOc5QdBqfmuiUHZ3SXIkJPlp6LBdo3Z33NSPo7vZfG1wD/tAlp1HkFrwxUvszl5nxtZJtaDEKSeIHFa32jYsia+7jmHskRtBJJ6AKXTcSUsEMzYaeOHuwDeskbESbgXDfaed77BefJGywPLXEsew231HkVHqJHOOZzi4nck3PxK6G2zmSSOyzdpDJKqN1TUwsih2FNFK90h6F7ho34LRxdqmEONu/cPExSAeuVecUbWk6DVGDPVWHcWYfUECGqhc47NzgO+6dVc3XlPDOFq+oI7immcD9bIQz4vdZo+JXfOzfCayjpe7rZM7i67GB2fum2HsZzvrrYaBJga2XUFV1dTsqIw1+x/Eb/NT3OCrIJLSSx9CHt8ng3/AMzXn4hAGamqBQTZIYojoHF72ZpPa5Z76AWVthGPPqJHNc1rQ1ub2RruBr6rG9oVc9lU0NaxxETb5nvYR7TiLFqc7PKx73z5g1pyx+69ztAXXuXeJCNEdCzDNbqPmN09FLlII3Buq2pactxu32hqDcD3hpztdONemBt4ZA5ocNiLpapuHaq4LDy1Hlz/AJ8VcpjAggggCBNUALP4hiHtJVRVXKpcUlJdouPkvV4dfHx4/R6etJGigveSksKkxMuuf1nR5JGbFdTIYg1t3aBSI2gLNcYVz8uRnPdVnVaJbbwtRjMQuGG/jyWR4zYJ8hte2b52TGGxOAV1JRB8fx/Ip8VN2iuWFMNmb4Ew5jcQpDbUSgjzs5dImgBvdZ/hXD8tZA7o8n/IbLVTs1I8T+K7zza+pTTUw6qHJTDzV3JBfwTP0ZPSSgqKPNoQCOjgHD7p0Ve7hymO9PD/AIbG/wCkBbL6Gh9CCkrTN0+GNY0BsUYAFgA0aDwVnTVdNGwio1cXWaAbWbYchy3U99IFQY3SNI5XF9bJdd8Gqz0p6uVhc7u3RsAPsj2iNNib6lTn4xkjZ3dRG1w97J3hJ+BJA9FBgpmDKbA3Oq0OK08P0UlrG3AHIXUflY/qbr8W89JvDXGoDssxDmfbNmvHhbmFf12L0dSW92WSOaDcEAloPntquG5m5xpz/kLdYVibGNGUAaa2T60vN0xq5r1LDXGkpXG5iiv1LGk+pCebQQcoYv8ADZ+ioIcWadyrmjqQ61iPVMjSbHSwjaNg8mNH5J1rGjZoHkAiY1OBiYCUpkYQsEoFMQWRV9bFaWF/8Ubj4PsR/ma0f3irMBMV0WZjh4XHmNR8wgDH8WcLuqZu9afqgW8rpzhTh00z3ucblzQ353WphfmaD1H/AOpLlWCDjAFj7Oh21ubqG+IRuczpt/CdW/p8FLik1IvYEdLpvEBdrX82+y7y5H+eqYhENU5hu02PJOf8xS/a+QVe56qq55a7wKQzSf8AMsv2h6BBY81BQS0MNKHHdQa51ypc8zQFVyvuVwb4el86Kh1VrA0WVXAFawg2VQiLoOTQarO1dN3jy4rQyR33SG0t1Vzocd4U1Lho6Kyjo7NOnP8AJWcVOAqnHsfgpAO9za/ZF1PFGWHNydoZJwemDZ2Ecr/6SrKoiJcfMqhhxyMASMynS4Gdt9trDmq2v7U6NmncSF3Owbb1JXalpwtmqMDkplK47BYU9rlNb/20l/Nn6pqDtfYzX6M6/Kzmp4LTfupiEbKRxuQL2WEo+12Jzz3tOQDzzA/Kysh2uUbQQI3C/wDPRGBppDCeioeIsNkDc5FmnQFV1V2t0wae7hJdyB0HrZUE/bFUuABporDkXuP/AGppCbLCKieS1rdSTorLGKaWOF8T2kOsPEW16LMjtcqdLU0It+879EqXtfrHf1EPxLyn4LGQMM4Wqql7hFY5Bc3uPIa80bI523GV9wbGzXbhSR2u1o92KEff/VNv7Wa47RwD+68/9yXg/Sa7DaxsHf5T3d/729r5d7KJS8QSxkaP06Ncos3aliLgW2hseWR3+9QH8f1p5Rfcd/uR4L06fg/HET8rXMeHbatNvVaGfGGsFyCuEO42rDzjHkw/qm5OM6528g+7/wCUuqHrO0VPGMDN2v8Ag0qI3j+n+w/7pXHH8TVR3cPuhRnYxOfrfIIxB6d/pOKopNgR56Kb/wAVaenqF5zdi85+ufhomnYrUf2r/vFGDPROFVjXGRo+q6/qpcjlx3g3isRSEm5GT2rm9yFopO0ql8fQpIDcl9jcKfA4OuLkhw59VzP/ANRqU9VLw/tHo7jM8ix6G3qqQjWV9bTmQtzBrhoW87rO4lXw2tnbe9hqs7xVxph7+/MTSZXtADxpqOd1zCGdznElxOh3JQwR1/6Uz7Q9QguM9877R9Sgpwr07U7EnHmplJU5t1R5U/E4heYnh61LTUU5VnCVmaSu6q+oqkFbw0c1yywaxSGgKO2QJRlC10zwXNJYLC8a4RPVhohLbg65ungtdIS5KipVn7uo0xZjMngr8YpaZsDfogiY0i/dkyEG5uXZrE672XKsaJ715O5Jv531XpKDCHSNI2BFrlc5xbsdrZZSWSQhpJ1cXXtfoAujj35OfkS+DkRciJXXoOwmY/0lYweDYnH5l4/BVlV2K4k0nI+B4ubWe9pI5XDmWB+K00yw5pHupJabK+x7gWvocpqI7B17OaWuGniCqN1+iYmNStFlFCluhedmn0KYDQN9EAFdDMieW8kQN9QgA0CmpJSOSa+leCAJCCY+lDononZntY2xLiGjpcmwuUAGUS6fX9iOJM/opaeUfxPjd6FpHzWWxLs/xeC/eUcpA5xATDz/AGZJt8EtRXVmZLkA5Knicxxa8Frhu14LXDzadUbY9LoEJukuKcyoZExCaepMZJHMWTTpk6Y0ksSGM96lCVIeeiRcoDBU77pdJz8imigHW2QALoIroIA7JGnMiaicpDHLzEj1Wx+CNWtM2yrYpApsMvRUvCX6Wsb1ZUVG5++yTguGl1nOWoggDQunjjfWcnJaXiIMGEt5qzgoY27AIwn2uW6lIwdNigEaK6NUICIm26NcB7RO0WarfJBTOyUwJbdvvTWPvOPJhOwG436A3AzTX9sWMAxRRwua/NnLspDrHQNvba4z+i5UzBK0n+i32uDY+R2VTS1hiOh0drppYjmrCl4orIjeKZzeVtHNt/CdPRJPRNE0YNXn2RGNdNN1pTwKBCHPYQWtzPLtBpqSbqgZx7iNj+1Z4ExtuPKwVViXF2JzNLZJpMhFiG5GtI8coBN0NCQrE46RmjMrj1AuPW1lT1dXHlIa0dNOX5BQ3y9b+iac7z9ClhQzKVGKfkPmmCmAScgkyua4fVcD6G6bQTA9N4Bx9WTQRS/R2vD2g6FzD0OtiDt0VrB2j0jXtjrGSUr3mzTKAY3fwyMJHrZc94RrZI8NiLWFxZCXBrT7TtS4Aeax3GGK1NbEC9kMYiOfKJM0gIGoPK+uyhU99HhsO3XiajqomQ07myOjmBe5ouADGdGv87XsuQtrBaxS8Qmv/esflqq5UvRYWUMmb3RdAy8iCkYRuUqp94p4IQ6p8CkGoCRNso5SGOuddE1JYeqWgYEgpRSUAC6CJEgDrZlsnGToILzD0yRHMVquGcNLyHOQQV8a2jPmpqfDfUsIaFJCCC70eeEjDkSCYBmVJM6JBAhDqpeXcRw7unODfcabb6t1sGnr5oIKX9R7iINTS5gLGxHpsm6HD5358oByDMdbaeF0SC0ideEXTS0biqQdk/34sggkMjPTTkEEhkWUqMgggZJpqCWQXY24vbcDX4nxSZKVzHFrxYjcXBQQUK26w1rjSjsbvhvimOCJrHl2g6EjfZKx7i2knjexzXOzNIBLAbG2hBOoKNBV0RlrMLMD3bCfH0ubfgoqJBNAywwkalOVI9oo0FQvkhzbKOggpQwJy6NBDASSkoIIGEgggmI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://pathology.med.miami.edu/documents/_MG_05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114800"/>
            <a:ext cx="3188493" cy="227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 descr="data:image/jpeg;base64,/9j/4AAQSkZJRgABAQAAAQABAAD/2wCEAAkGBhQSEBMUExQVFRUUGB0aGRgYFyMcIBghGx4fHhsfIBsdHiYhGyAmGhkeHy8jIyc1LSwtHh4xNTAqNSYuLSkBCQoKDgwOGg8PGiwkHhwsLCwpLCwpLCwsLCkpKSwsLCwsLCwsLCwsLCksLCwpLCkpLCwsLCwsLCwsLCwsLCwpLP/AABEIAKAAeAMBIgACEQEDEQH/xAAbAAACAwEBAQAAAAAAAAAAAAAEBQIDBgEAB//EADoQAAIBAwMDAgUDAgQFBQEAAAECEQMSIQAEMQUiQRNRBjJhcYEjQpGhsRQz0fAVUsHh8WJygpLyQ//EABkBAAMBAQEAAAAAAAAAAAAAAAECAwQABf/EACIRAAIDAAICAwADAAAAAAAAAAABAhEhEjEDQRMiUQQyYf/aAAwDAQACEQMRAD8A0HQKtQofVZWPbgAi0kSymeYxprOg6XzAU7bFEQOBPtHH8aKB0Zdmia07gjj+RpZvuu06dwWCVBJE2jHi4iAZ9vY6ZJUB4M6y/wATfDtNwzMP0nzUtALLySyyDE4n+Y0YJXo/iirqQFufiz1/Vp0qgkQUNMYM/wDM54iPEfTQvVNhUqLVIqqpAv8ATpBnN0clokzbwOY50KKbow2wtqemZ/aPUptICl8wfLCDzjjV+6RndWCpRtIslmYXIFCdpgKYJA5E8ZnWtKujasxBvSOrfqOCPSqAAm4SQcmBHIbEf0nWh2e4FdCGUc/KDx7EHB+sjWR62TuWpmh3vTFj1IhFY5UX88xMcSM51oU2bGozAMrA9xgBQI+nOpzinoJUyf8Aw6pTItPqKDd4u/M8mP7+NJN7sqBaag9N2ZvmIwDjiJ5Yn+g012/wzUW5/wDE1WqswK1CDC2ggTTDBXEHIwCSTjTnYep6a+qbqgJJK8LJPaDA4HbMZjjSqfHSPyV2Z1fhYVEYiktMlrySIYwMRGRJk540C/SvTpOaVZvVHkOQFgzFmYkGBn/uf8UdUanSJAuQsqKoaCSTBnmfaI8aXf4N3Cp6gphiYVKZLsCQCMiSAScxg+RqsXJq2y6drSrapWqIT6ysUYQBSUAAYDQR5JwS0fTVjpVDqErL3x3+kSZmIALwDEGfMge2o7X4f21r4bccQSYDkBwfML2kdpMYBwBqVPpLqTZuQRaSiMFcqyiPnDAGLpOBkj20bQiaFuw31QOKVSoa7d0mQApicGMiQP8ATXdF9M6L6VYVWcMCxAMWAlzDALktcSAJOIMTiOaMmirmvQR8OdGNHdK1Jw1NgbguRE+ROPp/8saN+IOo7ilVKsyU6LBbKmSAI7gx+5PiIj8ahlSmpMqimZPH/k6rrbVKtG0mVOJHI8Y+o1nfkt20Z+e20ZHb7TdUKoCVQ4V5qU05tIzYrnPvH8HWg6H1716aEwpe7tOTCmGx4gmCDpUlQbeqNqxAVlPpIM+mFGRc3IIAYDxEQYGgNgpL1atNFYgd6rkVYkqwM3XJOD59uIZrkivHkrHnXPhdKtloSA0sJKtnwHGQIkW8DQW4+CUef00WXn/NaCoWFGB9SfpoofEJGyeqGR2REMyI78AtGARBJAP51VuerbtRe3oEKoc04MgRmCfnI/Ggua6FXIM6f8OpQptfUBUksyjCyeCffED6wNd3vWkVVtIpqQLTbcSPML4j88+NRr71qlBKoFpRgTAkQ2AcHwYPPg++sxsv8+u7EVO7/MDRiP2wDgMLTI/cSPI00YuWyCot9ltb4i3LKLabi0Elw5l8g/LaIYKDiD8w00+HPi53u9QYUgRyZM8ECH/j66q9GpezPTY01EiT6ZeAAe6IUypxJD3TiNKfX9GspwrsCDbJgwIYD7QM8m0HjVOMZKqOpS9Gl6305G9S9QyVPkJkhS2COYWZ+b66RqKik02ptXg2oykGD8wtwI45J9pB1pumbxkQLUwCYBY5OOCOf9+NF1NpSIEosTMhogxEiIjGMeNRU+OMXlWMyO23lOoWR6JSowNoNRkDXSV7lDAPC23EEtGj9z+iahZ2hZYlgO1QJFhACwCbQDB5JnwT1Pb0WGEWqEBDCcBhwfeQOPb30v2FNNx09/UIIsKXgjK//oAxxP50/egeahfuN1uDT9RTSoYHzAXQslbmYSDBkADBnwde1Jeku1MKdxfT9rYYrgA549yfIIjjPtVuJohJJagDdVhXrE3OgVAQ7S8mTm84pyMgH7eNaD4e62yhTVZYCX33ACqggcZh0EC0SO7nOgKyMTVq07TSqBnW0EGTBYMVOHzx9JBydL6wCbYiGaurrVQrTLC5QbywHClYB+2JjQcU1RN/bDf9Z6ctUBouKqYIyR5DL7sCAR7TrK9N6vVTdupVtyfTkFh6TSoN0D6kn28a1nQKhCemzBrVVlYLaGVuCAZwDI+0aO3G3R1mooz7858ffP8AXWZT4YyC8nD6sx/wr08GjVR1YCpy+bSWYkECBBBaD9s8avr9I3NJgq+nUpsbJcElFiJLZJB9oxHJ0y3vxPRoBVgW8SGAX7Ak9x/p9dM9l1SnVLKjAuuGT9w/H+mNFyld0M5yW0Iuh3vQqU3DBioVmaIngEdq8COR40vr/CLXJVVJqp+5SCI4xMZ8yRzrQ9b68lEJd+4MwLYAtjBjMkmB9ifGVmy+OldgpRVJsIHqQWDzkSgECBJnzopz7SGTm9SAqnws3cvqVwoiAFEtPzGVAjIHAEZPnRe2+HFALsFpKQA0kFmI4ljIB/nWg29dS0ZuEEgnMEwD9pGsZ1HqNb16JDBvUPFmaTDlQBIUf1Np0YylLDk2x+E2ym42yY7mkyPAkj64++qer9OqMgaiRJHy/MDEQRJAMHxP9o0orpuCUqCvLBytlgiYySBOOIziZznRHTetFbkICESzXsAGAx2AEwTzPP09jwa1B6FLN6tdkqshqRhaLwDOILTDERJBA5GnBZDSpKgIUFktKkDKnAAMnChZBAEkn21X8WvQYE1rkdA3cIMkQY+5H2MH+OvWd/TuBvdMwwBDKEI5i8wTmAVCzidO9SZ0tAul1b1NrAt+4hxUtJ84txLcx7+5OvaF3js0rRppVNMt+rU7rmBh7ARxn5j7cY17TcbHWjRPhQLUaxKyo0BvTNkj92Z84/APM6O6d8LemFt7AZDliO8HgdvuOfx7ab/8Xpyql0JaYxl49vHM6g/X0+ZFdpNsgRP8kHzz41nc5sk5Tfou6f05aOEgk8nj+AMedT31A2OozcjgcnMREcf7PPhdW+JRTEmmSoJBIaSsY4iDzxPjTsmbWBkc/efb8am7TtkZJxdswnw3QU7bdE0/UrKGnFzuhBttkyJHA9wB5wB1ikV25el/lrUVmSnCUyTILIYYiGESDGZxGdb1H4VV72okI7SQym1hJkgOOAxAkEH+NKetdK3LUqlG/wDTYCWqoGeAR+5T3Rk5j7+2iM03ZeMk3aLesba7bUvVqIXAqBXj1O4QywQRJFpz99D0uoJuqahvRZbF7G+e1wMhoEy4YEAyO0+Y053BcbeWUIsutS3gDgN7xIBx7/nWZ2KVkSltTQpO1MQKh+VVHzyQcxPEZk6MdH7Gfw/umQWkLdSHcxILOuRBiIggj8eONHfEPTg9KRc6PlQICoxzex5tz4GCc4OIdI6ZYjm8WmDUq22l4EEE8Fee4+506oFSIpkdsdqmCIyPYgfcQZ1OUqlaJydOzD7HcXXeqiEoTTDKLlgiRB8DI/P3xTu/16iKh7J5CXCfIZv2k2GMQM44B3e+6UlQ8BHMkMPP3HDc+ffnSbcfCNMi401cWBSQ0XRwSTznx9udUj5YnKUWZ/cdIG2NMhaJYLIFQWAENjzwDEgjk/XTCp1AooqNCLUzFSoKbKWMkwASy5ODwQOcRBugvTYPRYFZko0grEtcrEwxAkAFeMTB0F03YrQL1CUaqjK1Q1vmpiMgOIDA3GGgDEeIDWmgkadlpXbbmnSUgmxu8LP/ACkRapPvMzzgDXtWb+mWpsh269otyyQAYiArE45wJyInXdMEC6V6099VnKzAVZK8yQBNxLDiOY99HUqdUKatOtcJhjbKmCZwJgY4nNsSNUKjCpVawm2C9MG4oBEXARaYkwJ4B8au2KhnVqTVGpraxWoRiLVZQDkNapWWIC3QMEyWx7LOjdXYu9N2W2mscxJYzJgGMCYn8nWrptUp7emqw1S0AA8dozAmeMRrG9LoRXcv6iwQ1qpESRfIJwuMgQfzrbdQRf02MQGI5iJGOZ9v66j5atCTXRHonWV3KgqVaVDSAVi7jBmZGZmPpjTawEY/11kvhXF6QKdQs8Ej5e4EwrAY7+fMz5wVT6hXNQk2qFqWqokEiQCSDz/0z74jLx7hnfjd4O1rWySCRwePH9xzoV6dG0uyIqgSSVGAOeP951HcdbAYqFQ2xF1S0kkwYFp4ka7/AIhdzSYAQwwVOfPP/qWRz/bQ4tDJNdifedeVpQAM4wKMxaPDkge3PsGH5Sbvc1qYapUam7SR3BgaZMR3iIKjtn2k5JwUdr6FR3VQPV+YgN2suf8A6mIwRGdc6giijUVaqMriEjmmcMVtAAUQ8A+JXWpKK6NDpGnG5cUWYsHZAQGiJOMkf7mNZZ909evUokm2kLiSZYggt9Rgr4HkD7v9rWNjj0woKi21gwVgPeB7jx40s2e3K7mtfUUVHhQAxA4NvKzIuJEeZ48zikrFpIFq7GsiO3+KVQKQX9YZITgiOPm/OMCM30my1U1KbmqFVghYLSUfKTNxDTJEwP4zbuqTU6jFlpKwWCwpHJxJDqVZQZE9piRr1PbGVvjtgUwvscGAhIYSObQe3MHhrtAVgrbztCkSTJwODwRkYKiAG5Nw4kzzSavWrNXKL/kMFA7FK2kyGBmDN0XR+Ma7qnFD0F9P3rU9uapAp02MPCMxUAESxIkDgGP45II2vSWtriqKbCsrfJMAkWzH2yR4P3MU7raKA7Ks1S6hEep+nJyCBABEAtB8g/TRW139QsRUp2sFBYgFrlE2kEgYDZksLSCP3DQbvoDAOpbukXp7hhKtKOcMI4a5IySQIAOLiZYAa1vTd4u4pWkkkiM4ut/ep4J8n2Osr1PbMNrbBY0rXuE96qbbWpxwRm4EgkNhY12ptX9KlVouQom4FyeT2OijwI8HzjjQlFSR3aNPT2PppEwpBDHMMfLNJm7mZ/rqqhSAtWnJC8EAR+fpxEex50r2fxjURrNwqo90KTILAA90jBEj28jnWg6b19agaVtA/cOPv9vrqLUkK7Wmc+JelqKtK9ZpntTEhWJ+YiBAtEXCcxIOraSVaDMFN4pSbRh1HAicEECBmPrnVfxZUL0wwqMbHhghCluJJweOQOeeOdF0tswZHQFDERBNxHhYMr+/gZkQcYsn9dDtaG0xT3CiQG9TFrgePEwbZjIjwNKepfD1Qhwj2E2ss/IxDTk8g+BBxnnxHdbQIXenbt1/dkOpItg2SLYggwZiM+xdT4geikNezmYCm4EePdp/kY50qTX9TrO7HdMpQlalWoJDMQe4SBiZxkYPHudR3/RaNZmLpBcWA2h2AMz80yREcY1XT6/RqNKOGZQSwYEQBgkpIIBJ0s6LXavTcLVtdHIJyVqBvllT3SBiR4IyfB4vsOBQrkqKFQhatMEqY9R3QCVyDdeWF2PIIjIOhOqbz0HFOnSNRgGdiKjLYCQFbtBHggRiF4Axoih06ys1dpZjhOy1VuIM92WBwAZI5Ohus1no13CUyyuq2wrPAAKRasxMXfUnExoqrOiG7Hqv+JdKllnqXlgMwwC4iBJM8keBr2p/CHRGpVGvEEMHJJEwAVUffycfu+mfanOSTwo5VhVtnFWmGPbxgMZpmfJJwt0QeAM5DYo2XT7jFR1YVKdlo7gFgwyxjHJYiGJOFtzd0npz0ncVAreosFUAiJ+Ykm43SJEGIP30k2yoDVTdKGqC4F3MmeRJAlpBBGfHjjVkruhat0hz00GjRT9WQQMTdYwxKxzk9wJ+vEyJ1DpYqu9MAU7VSpSNlyC+S8+EUtjtPiSTga9sbNwJYuKlJlV2H/8AaFw1piXAkGJaCOZ1d1BlFMLVqUwckMXskT2CIYNIE5GCPrgdM6hjt6gqJ6jBQGpq1s3KSoa9SoiIIUhhkg5wNQ3G0p1FBd6tE01MkIQBZ2kzx/7SMEDg6Ho0EXb2FT6SxHf84A8mMDhfrPGBqO/pJWUBLwFq3svaROAwyPm+YCYBaZBI0vsVRf6Qq00oIlQXVi7hUaRDNmGgDmCfbA8kCb+nb4egbhdUVypWbRTZc90ZOWgfUjHJ1SKBAqmadJg6GmtQhZC3iWIm0srnjj+Qb9lRqUfWZ1BqOtP9NQc2loAgkrcWZZAIAEx40zeHM51LoYrLSa5Uc3SuGV5yCSB2FgMsMAyZPJEpbesKrLQFOnGGp06odBEiSptZTkg2+JHkat6z0upWpsty+vTWUtW24EElBcxYsLLZP0x7V/8AEAFG4tapTttgt+qk47XjvMSYiZA48croAz3+8Vux6YcCf8yIxiTKs3Bww9+DmBaVZgXVQaJIUFiVCxkqpg4WbwXUjx82bQ+pU3WoCdxXSg6A0WWoVDHyrYMtObW9zmAdUbLrRNWmlS1h6gsqDlC4tUkeec5E4njXccwZR5K0G9S6mu0pISsOxZittsMTc4L5C+JAEn6ROielfEK1woW6mRLMgAJH1vzgyee7n3nV1Wkr2K6oEDAzAEtwSFa4GKkARglsxHd7pfS6b1fSQKAsu8Z4MEE/Vo/iI9ltJBil2+h30PZxLR80A/YTaPvkk/f6a9pput5ToKC7BFLBRPEsYH8k69rJstM8pyk7SMzUUJ3EGy09wBwCBwY/txGgq23FV2dgWBXBCkEA/Mvack5jiJMTJj6B/wBdLdx0CkxkCwzd2gc8TEQDBiR9dUj5f0Mf5MX2qMz00C6otMqAoDIWAKtBMeTnjvukQMDIbP169KjXrirMOAEOMKJkA8z/ALAPJ0+56XVpQphg094XBnkEFjE/N/4yBvqDMsFTK8YUuB9LgwIPOFx7catGSuyySeoTvUqJQoIHBdwYJMikFgiRHdNwAn2Hvk7Z/wCI9Q073BdRYx/TBtEEFVkD5hBGPESJ1T1HpjbgKCxLrPzksJHOQe3/AJCAsYBnwvaPSnWrTepVYtTb9Min2BuIPeM4AtxdK58iuUH0W7pnZylI2BKauzFSWJaYVjcvAU8kn6e/BuDudvNJlp1vULfNANQCTERdNwz7xMk4or7BalS1ncPYArPJhibbWZCFmYBxHGNMaGxqUKNMItsvlyDBJ7ZaWkkjEDEY9tK6pHUB9N3FY7lHqU/TUwrftm6ABJEsRUIM+buR5D3424eDSZyZNQU3NNTcLsqRa8CQc+3MkA7Y1xVr17Ei0BSY+aD3xAuVpIPnjj37vvhtnqO15AcF2NuJjgLexBYtJgRjjiTl6coq6Yx2jJUpk0wKlJl71ZZysBQcxMg9wGDJM8FdR6VSSqFQBnXIN2KR8kEgnGIHBPmNd6buggPpqRawtMQakgAwR+5rZjngmONXN09iSMi4QTxH3Y/05PsBGl6ZWMP0LpF2gSWz5jAwMAQB4PmNNF6rT2o9NKbvaJYIB2jwIwB9udJqO3ZXKUezENWabiBzYv7eTk/cfUunRCqadJWhSpJbIIB95JZp9/zqUtC4KXfR7qz1t0ArJ6QVwYBJLgQTn74wJx7a9pzseqMUcuhQJEkkYESTEmY499d1Pk1iI/NKH1SHGua9OqtzWtRm5gTHvqJ5UY26O1qQYQdL6/T3AMGcGMkR9hxOl9bf13YemwEnj6ec/bx/fRG36wVtV5a4wDEN7iVj2HP0OMadRaNvxeTxZYpq7FzUIY3QQxSLYMY8lZzOMyNCpRqAMAKgYnnHdjgkraR4kgf01p0VKzkhl7QItYyQfciCMjifGhOq1KasVVFLeS8kCeBBy5Pt/rmim+jTCduqFabL0wQDTLLHaueeSwHJPjAOOfamapLemFuKx2DAEmZYyDmTH35jTHcV3pqwWkuJAWm1oOMAWyc+YGhqm7qeuULq0ASthmTHBJjBWfl8jTqTKCrdUFokXrc7CDYCfUkeeYWeAJJJ8eZVtk3aaoFznIA+wFxmAongT49p083nVlplVFOpPm0E2n6wPI99UNVZjC07LhDXGSJEmWk2mG8ZwI99Hm6KR3Tr7ZkJ9EC8iLiLjHsADCr+dU0KthAvdm+lpJ85MQP4/wC9m/orUJQioHKkXLBwPecAEkYM/nRSWxlQ3FzMOY9wvzH7n8aRvA3/AIAViajMEAgx7ZOZLHIgce3M6M2O2anRPqB3qMTA4IEm0k5AJH0/GrzQJkyoB/agtge2BP1knTHbUFppLkZ7vf8AjksfrpZSyjPOdIrp7JyBxTAMhQbs/U65oHdfEAcwjEJGYEkyY8cAHGPfXtLxYi8fkesfU61wx58zOubnb3oVkifPP85Ej6aAq9Iit6tN7CfmkXTxgZBUGPc/bQlXe7hqji5EROCuTmYkH7e//YVfRnh4uTTizm12HpV1iopApveCcggraQviZaZ8ARqdHdq1VyCrAROIYfQz4I99Z3c05AAKsLgQQxYgiIYqfe4g5GGOcjTfZVr6ZYgTEBTH7TyCCZBAxjHtmNO17Nz8TvlJntn0NKSMtKugmLSwllj37wTjiCPzq6ps76gvdSAITumfe4wMxauOcn21IbVnYS6xmYB+h5n75jz/ADGv0NypgCT5DQfxI+3PEedBs6LSey0WVKorFqXCjKyDJIkMMwSuAQQc3COJ0TV6u6uwqFRYFJuaAoPnIzDT9hB86iKtRDBjuuEEWhSIIkCeZgwfxo7dVkJWo1NWIOGZYKAZ5+gB/OmToPkTdEdxvQAyVFVVYyQB3MBGSOCZxniR76W1NytW20mmizaFIgxNxMiTA8++vbmiDVtp2ssxCsYWTCj+9x+gjjTat0Pse+qRIxYItjiJ9vE4+njQtIdKEEr9gdIk0ySSxVTPbH8KGaSf/cPP10u3W5e0hQ8If2CR28iSMT9R/ro2rXICsl0AAA8HPEmfpxGvbTp1YAADC47yePtJIz5OTolE1FaR2dapTQk4Z+6PHAiQI48k+0av6UGqmajSIiQtoBB5gYEycEngaF6tukDqlI3VEIkKcKCR9CCcSBHjVaRhAIVe7nk8CABjiPxOuZygpR/AtqyCs9Ncr7RjHu37jng/9c+0K4sDFQJjgsQv8ZA++va474z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https://encrypted-tbn3.gstatic.com/images?q=tbn:ANd9GcTjt89AbxO0zGMKOWDElI0bLDqCJNNUjEgBZFPCnpSkYhIsxm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783136"/>
            <a:ext cx="283845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2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Publications</a:t>
            </a: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06963"/>
          </a:xfrm>
        </p:spPr>
        <p:txBody>
          <a:bodyPr>
            <a:noAutofit/>
          </a:bodyPr>
          <a:lstStyle/>
          <a:p>
            <a:r>
              <a:rPr lang="en-US" sz="1800" dirty="0" err="1"/>
              <a:t>Suo</a:t>
            </a:r>
            <a:r>
              <a:rPr lang="en-US" sz="1800" dirty="0"/>
              <a:t> </a:t>
            </a:r>
            <a:r>
              <a:rPr lang="en-US" sz="1800" dirty="0" smtClean="0"/>
              <a:t>S, </a:t>
            </a:r>
            <a:r>
              <a:rPr lang="en-US" sz="1800" dirty="0"/>
              <a:t>Lin N, Wang H, Zhang L, Wang R, et al. (2014) </a:t>
            </a:r>
            <a:r>
              <a:rPr lang="en-US" sz="1800" dirty="0" err="1"/>
              <a:t>Intravoxel</a:t>
            </a:r>
            <a:r>
              <a:rPr lang="en-US" sz="1800" dirty="0"/>
              <a:t> incoherent motion diffusion-weighted MR imaging of breast cancer at 3.0 tesla: Comparison of different curve-fitting methods. </a:t>
            </a:r>
            <a:r>
              <a:rPr lang="en-US" sz="1800" dirty="0" smtClean="0"/>
              <a:t>J </a:t>
            </a:r>
            <a:r>
              <a:rPr lang="en-US" sz="1800" dirty="0" err="1"/>
              <a:t>Magn</a:t>
            </a:r>
            <a:r>
              <a:rPr lang="en-US" sz="1800" dirty="0"/>
              <a:t> </a:t>
            </a:r>
            <a:r>
              <a:rPr lang="en-US" sz="1800" dirty="0" err="1"/>
              <a:t>Reson</a:t>
            </a:r>
            <a:r>
              <a:rPr lang="en-US" sz="1800" dirty="0"/>
              <a:t> Imaging .</a:t>
            </a:r>
          </a:p>
          <a:p>
            <a:r>
              <a:rPr lang="en-US" sz="1800" dirty="0"/>
              <a:t>Huang </a:t>
            </a:r>
            <a:r>
              <a:rPr lang="en-US" sz="1800" dirty="0" smtClean="0"/>
              <a:t>CH, </a:t>
            </a:r>
            <a:r>
              <a:rPr lang="en-US" sz="1800" dirty="0"/>
              <a:t>Wang </a:t>
            </a:r>
            <a:r>
              <a:rPr lang="en-US" sz="1800" dirty="0" smtClean="0"/>
              <a:t>H, </a:t>
            </a:r>
            <a:r>
              <a:rPr lang="en-US" sz="1800" dirty="0"/>
              <a:t>Pan </a:t>
            </a:r>
            <a:r>
              <a:rPr lang="en-US" sz="1800" dirty="0" smtClean="0"/>
              <a:t>JX, </a:t>
            </a:r>
            <a:r>
              <a:rPr lang="en-US" sz="1800" dirty="0"/>
              <a:t>Zhou </a:t>
            </a:r>
            <a:r>
              <a:rPr lang="en-US" sz="1800" dirty="0" smtClean="0"/>
              <a:t>D, </a:t>
            </a:r>
            <a:r>
              <a:rPr lang="en-US" sz="1800" dirty="0"/>
              <a:t>Chen W4, et al. (2014) </a:t>
            </a:r>
            <a:r>
              <a:rPr lang="en-US" sz="1800" dirty="0" err="1"/>
              <a:t>Benzalkonium</a:t>
            </a:r>
            <a:r>
              <a:rPr lang="en-US" sz="1800" dirty="0"/>
              <a:t> Chloride induces </a:t>
            </a:r>
            <a:r>
              <a:rPr lang="en-US" sz="1800" dirty="0" err="1"/>
              <a:t>Subconjunctival</a:t>
            </a:r>
            <a:r>
              <a:rPr lang="en-US" sz="1800" dirty="0"/>
              <a:t> Fibrosis through the COX-2- modulated activation of a TGF-Î²1/Smad3 Signaling Pathway. </a:t>
            </a:r>
            <a:r>
              <a:rPr lang="en-US" sz="1800" dirty="0" smtClean="0"/>
              <a:t>Invest </a:t>
            </a:r>
            <a:r>
              <a:rPr lang="en-US" sz="1800" dirty="0" err="1"/>
              <a:t>Ophthalmol</a:t>
            </a:r>
            <a:r>
              <a:rPr lang="en-US" sz="1800" dirty="0"/>
              <a:t> Vis </a:t>
            </a:r>
            <a:r>
              <a:rPr lang="en-US" sz="1800" dirty="0" err="1"/>
              <a:t>Sci</a:t>
            </a:r>
            <a:r>
              <a:rPr lang="en-US" sz="1800" dirty="0"/>
              <a:t> .</a:t>
            </a:r>
          </a:p>
          <a:p>
            <a:r>
              <a:rPr lang="en-US" sz="1800" dirty="0"/>
              <a:t>Wang </a:t>
            </a:r>
            <a:r>
              <a:rPr lang="en-US" sz="1800" dirty="0" smtClean="0"/>
              <a:t>DN, </a:t>
            </a:r>
            <a:r>
              <a:rPr lang="en-US" sz="1800" dirty="0"/>
              <a:t>Ding WJ, Pan YZ, Tang KL, Wang T, et al. (2014) The Helicobacter pylori L-form: Formation and Isolation in the Human bile Cultures in vitro and in the Gallbladders of Patients with Biliary Diseases. </a:t>
            </a:r>
            <a:r>
              <a:rPr lang="en-US" sz="1800" dirty="0" smtClean="0"/>
              <a:t>Helicobacter </a:t>
            </a:r>
            <a:r>
              <a:rPr lang="en-US" sz="1800" dirty="0"/>
              <a:t>.</a:t>
            </a:r>
          </a:p>
          <a:p>
            <a:r>
              <a:rPr lang="en-US" sz="1800" dirty="0" err="1"/>
              <a:t>Pusztaszeri</a:t>
            </a:r>
            <a:r>
              <a:rPr lang="en-US" sz="1800" dirty="0"/>
              <a:t> </a:t>
            </a:r>
            <a:r>
              <a:rPr lang="en-US" sz="1800" dirty="0" smtClean="0"/>
              <a:t>M, </a:t>
            </a:r>
            <a:r>
              <a:rPr lang="en-US" sz="1800" dirty="0"/>
              <a:t>Wang H, </a:t>
            </a:r>
            <a:r>
              <a:rPr lang="en-US" sz="1800" dirty="0" err="1"/>
              <a:t>Cibas</a:t>
            </a:r>
            <a:r>
              <a:rPr lang="en-US" sz="1800" dirty="0"/>
              <a:t> ES, Powers CN, </a:t>
            </a:r>
            <a:r>
              <a:rPr lang="en-US" sz="1800" dirty="0" err="1"/>
              <a:t>Bongiovanni</a:t>
            </a:r>
            <a:r>
              <a:rPr lang="en-US" sz="1800" dirty="0"/>
              <a:t> M, et al. (2014) Fine-needle aspiration biopsy of secondary neoplasms of the thyroid gland: A multi-institutional study of 62 cases. </a:t>
            </a:r>
            <a:r>
              <a:rPr lang="en-US" sz="1800" dirty="0" smtClean="0"/>
              <a:t>Cancer </a:t>
            </a:r>
            <a:r>
              <a:rPr lang="en-US" sz="1800" dirty="0" err="1"/>
              <a:t>Cytopathol</a:t>
            </a:r>
            <a:r>
              <a:rPr lang="en-US" sz="1800" dirty="0"/>
              <a:t> .</a:t>
            </a:r>
          </a:p>
          <a:p>
            <a:r>
              <a:rPr lang="en-US" sz="1800" dirty="0"/>
              <a:t>Liu </a:t>
            </a:r>
            <a:r>
              <a:rPr lang="en-US" sz="1800" dirty="0" smtClean="0"/>
              <a:t>QS, </a:t>
            </a:r>
            <a:r>
              <a:rPr lang="en-US" sz="1800" dirty="0" err="1"/>
              <a:t>Luo</a:t>
            </a:r>
            <a:r>
              <a:rPr lang="en-US" sz="1800" dirty="0"/>
              <a:t> </a:t>
            </a:r>
            <a:r>
              <a:rPr lang="en-US" sz="1800" dirty="0" smtClean="0"/>
              <a:t>XY, </a:t>
            </a:r>
            <a:r>
              <a:rPr lang="en-US" sz="1800" dirty="0"/>
              <a:t>Jiang </a:t>
            </a:r>
            <a:r>
              <a:rPr lang="en-US" sz="1800" dirty="0" smtClean="0"/>
              <a:t>H, </a:t>
            </a:r>
            <a:r>
              <a:rPr lang="en-US" sz="1800" dirty="0"/>
              <a:t>Xing </a:t>
            </a:r>
            <a:r>
              <a:rPr lang="en-US" sz="1800" dirty="0" smtClean="0"/>
              <a:t>Y, </a:t>
            </a:r>
            <a:r>
              <a:rPr lang="en-US" sz="1800" dirty="0"/>
              <a:t>Yang </a:t>
            </a:r>
            <a:r>
              <a:rPr lang="en-US" sz="1800" dirty="0" smtClean="0"/>
              <a:t>MH, </a:t>
            </a:r>
            <a:r>
              <a:rPr lang="en-US" sz="1800" dirty="0"/>
              <a:t>et al. (2014) Salvia </a:t>
            </a:r>
            <a:r>
              <a:rPr lang="en-US" sz="1800" dirty="0" err="1"/>
              <a:t>miltiorrhiza</a:t>
            </a:r>
            <a:r>
              <a:rPr lang="en-US" sz="1800" dirty="0"/>
              <a:t> injection restores apoptosis of fibroblast-like </a:t>
            </a:r>
            <a:r>
              <a:rPr lang="en-US" sz="1800" dirty="0" err="1"/>
              <a:t>synoviocytes</a:t>
            </a:r>
            <a:r>
              <a:rPr lang="en-US" sz="1800" dirty="0"/>
              <a:t> cultured with serum from patients with rheumatoid arthritis. </a:t>
            </a:r>
            <a:r>
              <a:rPr lang="en-US" sz="1800" dirty="0" err="1" smtClean="0"/>
              <a:t>Mol</a:t>
            </a:r>
            <a:r>
              <a:rPr lang="en-US" sz="1800" dirty="0" smtClean="0"/>
              <a:t> </a:t>
            </a:r>
            <a:r>
              <a:rPr lang="en-US" sz="1800" dirty="0"/>
              <a:t>Med </a:t>
            </a:r>
            <a:r>
              <a:rPr lang="en-US" sz="1800" dirty="0" smtClean="0"/>
              <a:t>Rep.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00917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233</TotalTime>
  <Words>344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PowerPoint Presentation</vt:lpstr>
      <vt:lpstr>PowerPoint Presentation</vt:lpstr>
      <vt:lpstr>PowerPoint Presentation</vt:lpstr>
      <vt:lpstr>Biography</vt:lpstr>
      <vt:lpstr>Research Interest</vt:lpstr>
      <vt:lpstr>Cytopathology</vt:lpstr>
      <vt:lpstr>Cytopathology</vt:lpstr>
      <vt:lpstr>Anatomic Pathology</vt:lpstr>
      <vt:lpstr>Publications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Dildarunnisa S</dc:creator>
  <cp:lastModifiedBy>Anchal-s</cp:lastModifiedBy>
  <cp:revision>39</cp:revision>
  <dcterms:created xsi:type="dcterms:W3CDTF">2006-08-16T00:00:00Z</dcterms:created>
  <dcterms:modified xsi:type="dcterms:W3CDTF">2014-12-04T05:34:47Z</dcterms:modified>
</cp:coreProperties>
</file>